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0" r:id="rId2"/>
  </p:sldMasterIdLst>
  <p:notesMasterIdLst>
    <p:notesMasterId r:id="rId36"/>
  </p:notesMasterIdLst>
  <p:handoutMasterIdLst>
    <p:handoutMasterId r:id="rId37"/>
  </p:handoutMasterIdLst>
  <p:sldIdLst>
    <p:sldId id="832" r:id="rId3"/>
    <p:sldId id="872" r:id="rId4"/>
    <p:sldId id="843" r:id="rId5"/>
    <p:sldId id="833" r:id="rId6"/>
    <p:sldId id="834" r:id="rId7"/>
    <p:sldId id="835" r:id="rId8"/>
    <p:sldId id="836" r:id="rId9"/>
    <p:sldId id="837" r:id="rId10"/>
    <p:sldId id="838" r:id="rId11"/>
    <p:sldId id="839" r:id="rId12"/>
    <p:sldId id="840" r:id="rId13"/>
    <p:sldId id="841" r:id="rId14"/>
    <p:sldId id="845" r:id="rId15"/>
    <p:sldId id="851" r:id="rId16"/>
    <p:sldId id="852" r:id="rId17"/>
    <p:sldId id="853" r:id="rId18"/>
    <p:sldId id="854" r:id="rId19"/>
    <p:sldId id="855" r:id="rId20"/>
    <p:sldId id="862" r:id="rId21"/>
    <p:sldId id="856" r:id="rId22"/>
    <p:sldId id="857" r:id="rId23"/>
    <p:sldId id="858" r:id="rId24"/>
    <p:sldId id="859" r:id="rId25"/>
    <p:sldId id="861" r:id="rId26"/>
    <p:sldId id="863" r:id="rId27"/>
    <p:sldId id="866" r:id="rId28"/>
    <p:sldId id="867" r:id="rId29"/>
    <p:sldId id="868" r:id="rId30"/>
    <p:sldId id="869" r:id="rId31"/>
    <p:sldId id="870" r:id="rId32"/>
    <p:sldId id="871" r:id="rId33"/>
    <p:sldId id="831" r:id="rId34"/>
    <p:sldId id="751"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832"/>
            <p14:sldId id="872"/>
            <p14:sldId id="843"/>
            <p14:sldId id="833"/>
            <p14:sldId id="834"/>
            <p14:sldId id="835"/>
            <p14:sldId id="836"/>
            <p14:sldId id="837"/>
            <p14:sldId id="838"/>
            <p14:sldId id="839"/>
            <p14:sldId id="840"/>
            <p14:sldId id="841"/>
            <p14:sldId id="845"/>
            <p14:sldId id="851"/>
            <p14:sldId id="852"/>
            <p14:sldId id="853"/>
            <p14:sldId id="854"/>
            <p14:sldId id="855"/>
            <p14:sldId id="862"/>
            <p14:sldId id="856"/>
            <p14:sldId id="857"/>
            <p14:sldId id="858"/>
            <p14:sldId id="859"/>
            <p14:sldId id="861"/>
            <p14:sldId id="863"/>
            <p14:sldId id="866"/>
            <p14:sldId id="867"/>
            <p14:sldId id="868"/>
            <p14:sldId id="869"/>
            <p14:sldId id="870"/>
            <p14:sldId id="871"/>
            <p14:sldId id="831"/>
            <p14:sldId id="751"/>
          </p14:sldIdLst>
        </p14:section>
        <p14:section name="Author Your Presentation" id="{16378913-E5ED-4281-BAF5-F1F938CB0BED}">
          <p14:sldIdLst/>
        </p14:section>
        <p14:section name="Untitled Section" id="{BF277844-D1D2-EE4A-B1C2-CC11C6448C30}">
          <p14:sldIdLst/>
        </p14:section>
        <p14:section name="Enrich Your Presentation" id="{E2D565D1-BA5E-44E6-A40E-50A644912248}">
          <p14:sldIdLst/>
        </p14:section>
        <p14:section name="Share Your Presentation" id="{71D59651-8EFA-4415-9623-98B4C4A8699C}">
          <p14:sldIdLst/>
        </p14:section>
        <p14:section name="What's Your Message?" id="{3DAC647D-1BDE-4B25-A7F1-4DBC272CFF2F}">
          <p14:sldIdLst/>
        </p14:section>
      </p14:sectionLst>
    </p:ext>
    <p:ext uri="{EFAFB233-063F-42B5-8137-9DF3F51BA10A}">
      <p15:sldGuideLst xmlns:p15="http://schemas.microsoft.com/office/powerpoint/2012/main">
        <p15:guide id="4" pos="288" userDrawn="1">
          <p15:clr>
            <a:srgbClr val="F26B43"/>
          </p15:clr>
        </p15:guide>
        <p15:guide id="5" pos="3696" userDrawn="1">
          <p15:clr>
            <a:srgbClr val="F26B43"/>
          </p15:clr>
        </p15:guide>
        <p15:guide id="8" orient="horz" pos="516" userDrawn="1">
          <p15:clr>
            <a:srgbClr val="F26B43"/>
          </p15:clr>
        </p15:guide>
        <p15:guide id="9" orient="horz" pos="2916" userDrawn="1">
          <p15:clr>
            <a:srgbClr val="F26B43"/>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4F81BD"/>
    <a:srgbClr val="F73131"/>
    <a:srgbClr val="9999FF"/>
    <a:srgbClr val="FF99FF"/>
    <a:srgbClr val="FFFF99"/>
    <a:srgbClr val="CC3300"/>
    <a:srgbClr val="CC6600"/>
    <a:srgbClr val="A50021"/>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434" autoAdjust="0"/>
  </p:normalViewPr>
  <p:slideViewPr>
    <p:cSldViewPr>
      <p:cViewPr varScale="1">
        <p:scale>
          <a:sx n="93" d="100"/>
          <a:sy n="93" d="100"/>
        </p:scale>
        <p:origin x="546" y="90"/>
      </p:cViewPr>
      <p:guideLst>
        <p:guide pos="288"/>
        <p:guide pos="3696"/>
        <p:guide orient="horz" pos="516"/>
        <p:guide orient="horz" pos="2916"/>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323374-A249-4489-9842-0CDEB04E3669}" type="datetimeFigureOut">
              <a:rPr lang="en-US" smtClean="0"/>
              <a:t>9/8/2015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1ADBA0-FC07-4D70-980B-33C7340D641A}" type="slidenum">
              <a:rPr lang="en-US" smtClean="0"/>
              <a:t>‹#›</a:t>
            </a:fld>
            <a:endParaRPr lang="en-US"/>
          </a:p>
        </p:txBody>
      </p:sp>
    </p:spTree>
    <p:extLst>
      <p:ext uri="{BB962C8B-B14F-4D97-AF65-F5344CB8AC3E}">
        <p14:creationId xmlns:p14="http://schemas.microsoft.com/office/powerpoint/2010/main" val="2396806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9/8/2015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32641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a:t>
            </a:fld>
            <a:endParaRPr lang="en-IN"/>
          </a:p>
        </p:txBody>
      </p:sp>
    </p:spTree>
    <p:extLst>
      <p:ext uri="{BB962C8B-B14F-4D97-AF65-F5344CB8AC3E}">
        <p14:creationId xmlns:p14="http://schemas.microsoft.com/office/powerpoint/2010/main" val="291711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10</a:t>
            </a:fld>
            <a:endParaRPr lang="en-IN"/>
          </a:p>
        </p:txBody>
      </p:sp>
    </p:spTree>
    <p:extLst>
      <p:ext uri="{BB962C8B-B14F-4D97-AF65-F5344CB8AC3E}">
        <p14:creationId xmlns:p14="http://schemas.microsoft.com/office/powerpoint/2010/main" val="2694952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11</a:t>
            </a:fld>
            <a:endParaRPr lang="en-IN"/>
          </a:p>
        </p:txBody>
      </p:sp>
    </p:spTree>
    <p:extLst>
      <p:ext uri="{BB962C8B-B14F-4D97-AF65-F5344CB8AC3E}">
        <p14:creationId xmlns:p14="http://schemas.microsoft.com/office/powerpoint/2010/main" val="37337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12</a:t>
            </a:fld>
            <a:endParaRPr lang="en-IN"/>
          </a:p>
        </p:txBody>
      </p:sp>
    </p:spTree>
    <p:extLst>
      <p:ext uri="{BB962C8B-B14F-4D97-AF65-F5344CB8AC3E}">
        <p14:creationId xmlns:p14="http://schemas.microsoft.com/office/powerpoint/2010/main" val="3633152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13</a:t>
            </a:fld>
            <a:endParaRPr lang="en-IN"/>
          </a:p>
        </p:txBody>
      </p:sp>
    </p:spTree>
    <p:extLst>
      <p:ext uri="{BB962C8B-B14F-4D97-AF65-F5344CB8AC3E}">
        <p14:creationId xmlns:p14="http://schemas.microsoft.com/office/powerpoint/2010/main" val="1800167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14</a:t>
            </a:fld>
            <a:endParaRPr lang="en-IN"/>
          </a:p>
        </p:txBody>
      </p:sp>
    </p:spTree>
    <p:extLst>
      <p:ext uri="{BB962C8B-B14F-4D97-AF65-F5344CB8AC3E}">
        <p14:creationId xmlns:p14="http://schemas.microsoft.com/office/powerpoint/2010/main" val="794871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16</a:t>
            </a:fld>
            <a:endParaRPr lang="en-IN" dirty="0"/>
          </a:p>
        </p:txBody>
      </p:sp>
    </p:spTree>
    <p:extLst>
      <p:ext uri="{BB962C8B-B14F-4D97-AF65-F5344CB8AC3E}">
        <p14:creationId xmlns:p14="http://schemas.microsoft.com/office/powerpoint/2010/main" val="1541599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17</a:t>
            </a:fld>
            <a:endParaRPr lang="en-IN" dirty="0"/>
          </a:p>
        </p:txBody>
      </p:sp>
    </p:spTree>
    <p:extLst>
      <p:ext uri="{BB962C8B-B14F-4D97-AF65-F5344CB8AC3E}">
        <p14:creationId xmlns:p14="http://schemas.microsoft.com/office/powerpoint/2010/main" val="648074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18</a:t>
            </a:fld>
            <a:endParaRPr lang="en-IN" dirty="0"/>
          </a:p>
        </p:txBody>
      </p:sp>
    </p:spTree>
    <p:extLst>
      <p:ext uri="{BB962C8B-B14F-4D97-AF65-F5344CB8AC3E}">
        <p14:creationId xmlns:p14="http://schemas.microsoft.com/office/powerpoint/2010/main" val="661233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19</a:t>
            </a:fld>
            <a:endParaRPr lang="en-IN" dirty="0"/>
          </a:p>
        </p:txBody>
      </p:sp>
    </p:spTree>
    <p:extLst>
      <p:ext uri="{BB962C8B-B14F-4D97-AF65-F5344CB8AC3E}">
        <p14:creationId xmlns:p14="http://schemas.microsoft.com/office/powerpoint/2010/main" val="2311884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20</a:t>
            </a:fld>
            <a:endParaRPr lang="en-IN" dirty="0"/>
          </a:p>
        </p:txBody>
      </p:sp>
    </p:spTree>
    <p:extLst>
      <p:ext uri="{BB962C8B-B14F-4D97-AF65-F5344CB8AC3E}">
        <p14:creationId xmlns:p14="http://schemas.microsoft.com/office/powerpoint/2010/main" val="274018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a:t>
            </a:fld>
            <a:endParaRPr lang="en-IN" dirty="0"/>
          </a:p>
        </p:txBody>
      </p:sp>
    </p:spTree>
    <p:extLst>
      <p:ext uri="{BB962C8B-B14F-4D97-AF65-F5344CB8AC3E}">
        <p14:creationId xmlns:p14="http://schemas.microsoft.com/office/powerpoint/2010/main" val="1263303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21</a:t>
            </a:fld>
            <a:endParaRPr lang="en-IN" dirty="0"/>
          </a:p>
        </p:txBody>
      </p:sp>
    </p:spTree>
    <p:extLst>
      <p:ext uri="{BB962C8B-B14F-4D97-AF65-F5344CB8AC3E}">
        <p14:creationId xmlns:p14="http://schemas.microsoft.com/office/powerpoint/2010/main" val="1184221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22</a:t>
            </a:fld>
            <a:endParaRPr lang="en-IN" dirty="0"/>
          </a:p>
        </p:txBody>
      </p:sp>
    </p:spTree>
    <p:extLst>
      <p:ext uri="{BB962C8B-B14F-4D97-AF65-F5344CB8AC3E}">
        <p14:creationId xmlns:p14="http://schemas.microsoft.com/office/powerpoint/2010/main" val="642770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23</a:t>
            </a:fld>
            <a:endParaRPr lang="en-IN" dirty="0"/>
          </a:p>
        </p:txBody>
      </p:sp>
    </p:spTree>
    <p:extLst>
      <p:ext uri="{BB962C8B-B14F-4D97-AF65-F5344CB8AC3E}">
        <p14:creationId xmlns:p14="http://schemas.microsoft.com/office/powerpoint/2010/main" val="825326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24</a:t>
            </a:fld>
            <a:endParaRPr lang="en-IN" dirty="0"/>
          </a:p>
        </p:txBody>
      </p:sp>
    </p:spTree>
    <p:extLst>
      <p:ext uri="{BB962C8B-B14F-4D97-AF65-F5344CB8AC3E}">
        <p14:creationId xmlns:p14="http://schemas.microsoft.com/office/powerpoint/2010/main" val="1437106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25</a:t>
            </a:fld>
            <a:endParaRPr lang="en-IN" dirty="0"/>
          </a:p>
        </p:txBody>
      </p:sp>
    </p:spTree>
    <p:extLst>
      <p:ext uri="{BB962C8B-B14F-4D97-AF65-F5344CB8AC3E}">
        <p14:creationId xmlns:p14="http://schemas.microsoft.com/office/powerpoint/2010/main" val="4011089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26</a:t>
            </a:fld>
            <a:endParaRPr lang="en-IN" dirty="0"/>
          </a:p>
        </p:txBody>
      </p:sp>
    </p:spTree>
    <p:extLst>
      <p:ext uri="{BB962C8B-B14F-4D97-AF65-F5344CB8AC3E}">
        <p14:creationId xmlns:p14="http://schemas.microsoft.com/office/powerpoint/2010/main" val="914490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27</a:t>
            </a:fld>
            <a:endParaRPr lang="en-IN" dirty="0"/>
          </a:p>
        </p:txBody>
      </p:sp>
    </p:spTree>
    <p:extLst>
      <p:ext uri="{BB962C8B-B14F-4D97-AF65-F5344CB8AC3E}">
        <p14:creationId xmlns:p14="http://schemas.microsoft.com/office/powerpoint/2010/main" val="3573052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1"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75168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a:t>
            </a:fld>
            <a:endParaRPr lang="en-IN"/>
          </a:p>
        </p:txBody>
      </p:sp>
    </p:spTree>
    <p:extLst>
      <p:ext uri="{BB962C8B-B14F-4D97-AF65-F5344CB8AC3E}">
        <p14:creationId xmlns:p14="http://schemas.microsoft.com/office/powerpoint/2010/main" val="3355601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4</a:t>
            </a:fld>
            <a:endParaRPr lang="en-IN"/>
          </a:p>
        </p:txBody>
      </p:sp>
    </p:spTree>
    <p:extLst>
      <p:ext uri="{BB962C8B-B14F-4D97-AF65-F5344CB8AC3E}">
        <p14:creationId xmlns:p14="http://schemas.microsoft.com/office/powerpoint/2010/main" val="50284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5</a:t>
            </a:fld>
            <a:endParaRPr lang="en-IN"/>
          </a:p>
        </p:txBody>
      </p:sp>
    </p:spTree>
    <p:extLst>
      <p:ext uri="{BB962C8B-B14F-4D97-AF65-F5344CB8AC3E}">
        <p14:creationId xmlns:p14="http://schemas.microsoft.com/office/powerpoint/2010/main" val="3229039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6</a:t>
            </a:fld>
            <a:endParaRPr lang="en-IN"/>
          </a:p>
        </p:txBody>
      </p:sp>
    </p:spTree>
    <p:extLst>
      <p:ext uri="{BB962C8B-B14F-4D97-AF65-F5344CB8AC3E}">
        <p14:creationId xmlns:p14="http://schemas.microsoft.com/office/powerpoint/2010/main" val="3438837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7</a:t>
            </a:fld>
            <a:endParaRPr lang="en-IN"/>
          </a:p>
        </p:txBody>
      </p:sp>
    </p:spTree>
    <p:extLst>
      <p:ext uri="{BB962C8B-B14F-4D97-AF65-F5344CB8AC3E}">
        <p14:creationId xmlns:p14="http://schemas.microsoft.com/office/powerpoint/2010/main" val="4290950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8</a:t>
            </a:fld>
            <a:endParaRPr lang="en-IN"/>
          </a:p>
        </p:txBody>
      </p:sp>
    </p:spTree>
    <p:extLst>
      <p:ext uri="{BB962C8B-B14F-4D97-AF65-F5344CB8AC3E}">
        <p14:creationId xmlns:p14="http://schemas.microsoft.com/office/powerpoint/2010/main" val="48138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9</a:t>
            </a:fld>
            <a:endParaRPr lang="en-IN"/>
          </a:p>
        </p:txBody>
      </p:sp>
    </p:spTree>
    <p:extLst>
      <p:ext uri="{BB962C8B-B14F-4D97-AF65-F5344CB8AC3E}">
        <p14:creationId xmlns:p14="http://schemas.microsoft.com/office/powerpoint/2010/main" val="1421656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jpe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0"/>
          <p:cNvSpPr txBox="1"/>
          <p:nvPr userDrawn="1"/>
        </p:nvSpPr>
        <p:spPr>
          <a:xfrm>
            <a:off x="5334000" y="4767264"/>
            <a:ext cx="3886200"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sz="1200" dirty="0" smtClean="0">
                <a:solidFill>
                  <a:srgbClr val="0070C0"/>
                </a:solidFill>
              </a:rPr>
              <a:t>www.edureka.co/data-warehousing-and-bi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 name="Group 4"/>
          <p:cNvGrpSpPr>
            <a:grpSpLocks/>
          </p:cNvGrpSpPr>
          <p:nvPr userDrawn="1"/>
        </p:nvGrpSpPr>
        <p:grpSpPr bwMode="auto">
          <a:xfrm>
            <a:off x="722070" y="2258039"/>
            <a:ext cx="2601913" cy="2371712"/>
            <a:chOff x="684209" y="1762202"/>
            <a:chExt cx="2804581" cy="2175717"/>
          </a:xfrm>
        </p:grpSpPr>
        <p:sp>
          <p:nvSpPr>
            <p:cNvPr id="18"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800"/>
              <a:endParaRPr lang="en-IN" dirty="0">
                <a:solidFill>
                  <a:srgbClr val="262626"/>
                </a:solidFill>
              </a:endParaRPr>
            </a:p>
          </p:txBody>
        </p:sp>
        <p:sp>
          <p:nvSpPr>
            <p:cNvPr id="19"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endParaRPr lang="en-US" dirty="0">
                <a:solidFill>
                  <a:srgbClr val="262626"/>
                </a:solidFill>
              </a:endParaRPr>
            </a:p>
          </p:txBody>
        </p:sp>
      </p:gr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477000" y="4767264"/>
            <a:ext cx="2743200"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sz="1200" dirty="0" smtClean="0">
                <a:solidFill>
                  <a:srgbClr val="0070C0"/>
                </a:solidFill>
              </a:rPr>
              <a:t>www.edureka.co/datawarehousing</a:t>
            </a:r>
          </a:p>
        </p:txBody>
      </p:sp>
    </p:spTree>
    <p:extLst>
      <p:ext uri="{BB962C8B-B14F-4D97-AF65-F5344CB8AC3E}">
        <p14:creationId xmlns:p14="http://schemas.microsoft.com/office/powerpoint/2010/main" val="4008476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477000" y="4767264"/>
            <a:ext cx="2743200"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sz="1200" dirty="0" smtClean="0">
                <a:solidFill>
                  <a:srgbClr val="0070C0"/>
                </a:solidFill>
              </a:rPr>
              <a:t>www.edureka.co/datawarehousing</a:t>
            </a:r>
          </a:p>
        </p:txBody>
      </p:sp>
    </p:spTree>
    <p:extLst>
      <p:ext uri="{BB962C8B-B14F-4D97-AF65-F5344CB8AC3E}">
        <p14:creationId xmlns:p14="http://schemas.microsoft.com/office/powerpoint/2010/main" val="2493748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userDrawn="1"/>
        </p:nvPicPr>
        <p:blipFill>
          <a:blip r:embed="rId4" cstate="email">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Shape 13"/>
          <p:cNvSpPr txBox="1"/>
          <p:nvPr userDrawn="1"/>
        </p:nvSpPr>
        <p:spPr>
          <a:xfrm>
            <a:off x="6172201" y="4795837"/>
            <a:ext cx="2971800" cy="276998"/>
          </a:xfrm>
          <a:prstGeom prst="rect">
            <a:avLst/>
          </a:prstGeom>
          <a:noFill/>
          <a:ln>
            <a:noFill/>
          </a:ln>
        </p:spPr>
        <p:txBody>
          <a:bodyPr lIns="91425" tIns="45700" rIns="91425" bIns="45700" anchor="t" anchorCtr="0">
            <a:noAutofit/>
          </a:bodyPr>
          <a:lstStyle/>
          <a:p>
            <a:pPr algn="ctr"/>
            <a:r>
              <a:rPr lang="en-US" sz="1200" dirty="0" smtClean="0">
                <a:solidFill>
                  <a:srgbClr val="0070C0"/>
                </a:solidFill>
              </a:rPr>
              <a:t>www.edureka.co/data-warehousing-and-bi</a:t>
            </a:r>
          </a:p>
        </p:txBody>
      </p:sp>
    </p:spTree>
    <p:extLst>
      <p:ext uri="{BB962C8B-B14F-4D97-AF65-F5344CB8AC3E}">
        <p14:creationId xmlns:p14="http://schemas.microsoft.com/office/powerpoint/2010/main" val="3780768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email">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83878" y="743186"/>
            <a:ext cx="6624736" cy="4161000"/>
          </a:xfrm>
          <a:prstGeom prst="rect">
            <a:avLst/>
          </a:prstGeom>
        </p:spPr>
      </p:pic>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www.edureka.in/apache-storm</a:t>
            </a:r>
          </a:p>
        </p:txBody>
      </p:sp>
    </p:spTree>
    <p:extLst>
      <p:ext uri="{BB962C8B-B14F-4D97-AF65-F5344CB8AC3E}">
        <p14:creationId xmlns:p14="http://schemas.microsoft.com/office/powerpoint/2010/main" val="286466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www.edureka.in/apache-storm</a:t>
            </a:r>
          </a:p>
        </p:txBody>
      </p:sp>
    </p:spTree>
    <p:extLst>
      <p:ext uri="{BB962C8B-B14F-4D97-AF65-F5344CB8AC3E}">
        <p14:creationId xmlns:p14="http://schemas.microsoft.com/office/powerpoint/2010/main" val="2180138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4"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2133353" y="1131590"/>
            <a:ext cx="4752528" cy="3668619"/>
          </a:xfrm>
          <a:prstGeom prst="rect">
            <a:avLst/>
          </a:prstGeom>
        </p:spPr>
      </p:pic>
      <p:sp>
        <p:nvSpPr>
          <p:cNvPr id="10" name="Rectangle 9"/>
          <p:cNvSpPr/>
          <p:nvPr userDrawn="1"/>
        </p:nvSpPr>
        <p:spPr>
          <a:xfrm>
            <a:off x="3282612" y="761226"/>
            <a:ext cx="2165978" cy="477054"/>
          </a:xfrm>
          <a:prstGeom prst="rect">
            <a:avLst/>
          </a:prstGeom>
        </p:spPr>
        <p:txBody>
          <a:bodyPr wrap="none">
            <a:spAutoFit/>
          </a:bodyPr>
          <a:lstStyle/>
          <a:p>
            <a:pPr defTabSz="685800"/>
            <a:r>
              <a:rPr lang="en-IN" sz="2500" b="1" dirty="0">
                <a:solidFill>
                  <a:srgbClr val="002060"/>
                </a:solidFill>
                <a:latin typeface="Castellar" pitchFamily="18" charset="0"/>
              </a:rPr>
              <a:t>Questions</a:t>
            </a:r>
          </a:p>
        </p:txBody>
      </p:sp>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5334000" y="4795064"/>
            <a:ext cx="3962400"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sz="1200" dirty="0" smtClean="0">
                <a:solidFill>
                  <a:srgbClr val="0070C0"/>
                </a:solidFill>
              </a:rPr>
              <a:t>www.edureka.co/data-warehousing-and-bi</a:t>
            </a:r>
          </a:p>
        </p:txBody>
      </p:sp>
    </p:spTree>
    <p:extLst>
      <p:ext uri="{BB962C8B-B14F-4D97-AF65-F5344CB8AC3E}">
        <p14:creationId xmlns:p14="http://schemas.microsoft.com/office/powerpoint/2010/main" val="2861263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rotWithShape="1">
          <a:blip r:embed="rId4" cstate="email">
            <a:lum bright="70000" contrast="-70000"/>
            <a:extLst>
              <a:ext uri="{28A0092B-C50C-407E-A947-70E740481C1C}">
                <a14:useLocalDpi xmlns:a14="http://schemas.microsoft.com/office/drawing/2010/main" val="0"/>
              </a:ext>
            </a:extLst>
          </a:blip>
          <a:srcRect/>
          <a:stretch/>
        </p:blipFill>
        <p:spPr>
          <a:xfrm>
            <a:off x="4680992" y="1265981"/>
            <a:ext cx="3744416" cy="3013258"/>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www.edureka.in/apache-storm</a:t>
            </a:r>
          </a:p>
        </p:txBody>
      </p:sp>
    </p:spTree>
    <p:extLst>
      <p:ext uri="{BB962C8B-B14F-4D97-AF65-F5344CB8AC3E}">
        <p14:creationId xmlns:p14="http://schemas.microsoft.com/office/powerpoint/2010/main" val="2387117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2341842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sp>
        <p:nvSpPr>
          <p:cNvPr id="7" name="Rectangle 6"/>
          <p:cNvSpPr/>
          <p:nvPr userDrawn="1"/>
        </p:nvSpPr>
        <p:spPr>
          <a:xfrm>
            <a:off x="8371368" y="4356249"/>
            <a:ext cx="772633" cy="822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8"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200400" y="1200152"/>
            <a:ext cx="3238500" cy="653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29939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5181600" y="4767264"/>
            <a:ext cx="4038600"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sz="1200" dirty="0" smtClean="0">
                <a:solidFill>
                  <a:srgbClr val="0070C0"/>
                </a:solidFill>
                <a:latin typeface="Tahoma" pitchFamily="34" charset="0"/>
                <a:ea typeface="Tahoma" pitchFamily="34" charset="0"/>
                <a:cs typeface="Tahoma" pitchFamily="34" charset="0"/>
              </a:rPr>
              <a:t>www.edureka.co/pentaho-business-intelligence-training</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981858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9/8/2015</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a:xfrm>
            <a:off x="5943600" y="4767264"/>
            <a:ext cx="2971800" cy="273844"/>
          </a:xfrm>
        </p:spPr>
        <p:txBody>
          <a:bodyPr/>
          <a:lstStyle>
            <a:lvl1pPr>
              <a:defRPr>
                <a:solidFill>
                  <a:schemeClr val="bg1"/>
                </a:solidFill>
              </a:defRPr>
            </a:lvl1pPr>
          </a:lstStyle>
          <a:p>
            <a:r>
              <a:rPr lang="en-US" dirty="0" smtClean="0"/>
              <a:t>www.edureka.co/data-warehousing-and-bi</a:t>
            </a:r>
          </a:p>
          <a:p>
            <a:endParaRPr lang="en-US" dirty="0"/>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pic>
        <p:nvPicPr>
          <p:cNvPr id="8"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200400" y="1200150"/>
            <a:ext cx="3238500" cy="65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5" name="TextBox 10"/>
          <p:cNvSpPr txBox="1"/>
          <p:nvPr userDrawn="1"/>
        </p:nvSpPr>
        <p:spPr>
          <a:xfrm>
            <a:off x="6019800" y="4767264"/>
            <a:ext cx="3124200"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sz="1200" dirty="0" smtClean="0">
                <a:solidFill>
                  <a:schemeClr val="bg1"/>
                </a:solidFill>
              </a:rPr>
              <a:t>www.edureka.co/data-warehousing-and-bi</a:t>
            </a:r>
          </a:p>
        </p:txBody>
      </p:sp>
      <p:pic>
        <p:nvPicPr>
          <p:cNvPr id="7"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3162300" y="327950"/>
            <a:ext cx="2819400" cy="2566917"/>
          </a:xfrm>
          <a:prstGeom prst="rect">
            <a:avLst/>
          </a:prstGeom>
        </p:spPr>
      </p:pic>
    </p:spTree>
    <p:extLst>
      <p:ext uri="{BB962C8B-B14F-4D97-AF65-F5344CB8AC3E}">
        <p14:creationId xmlns:p14="http://schemas.microsoft.com/office/powerpoint/2010/main" val="13772891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5" name="Slide Number Placeholder 4"/>
          <p:cNvSpPr>
            <a:spLocks noGrp="1"/>
          </p:cNvSpPr>
          <p:nvPr>
            <p:ph type="sldNum" sz="quarter" idx="12"/>
          </p:nvPr>
        </p:nvSpPr>
        <p:spPr>
          <a:xfrm>
            <a:off x="5486400" y="4629150"/>
            <a:ext cx="3200400" cy="273844"/>
          </a:xfrm>
        </p:spPr>
        <p:txBody>
          <a:bodyPr/>
          <a:lstStyle>
            <a:lvl1pPr>
              <a:defRPr>
                <a:solidFill>
                  <a:schemeClr val="accent4">
                    <a:lumMod val="75000"/>
                  </a:schemeClr>
                </a:solidFill>
              </a:defRPr>
            </a:lvl1pPr>
          </a:lstStyle>
          <a:p>
            <a:pPr defTabSz="685783"/>
            <a:r>
              <a:rPr lang="en-US" dirty="0" smtClean="0"/>
              <a:t>www.edureka.co/data-warehousing-and-bi</a:t>
            </a:r>
          </a:p>
        </p:txBody>
      </p:sp>
    </p:spTree>
    <p:extLst>
      <p:ext uri="{BB962C8B-B14F-4D97-AF65-F5344CB8AC3E}">
        <p14:creationId xmlns:p14="http://schemas.microsoft.com/office/powerpoint/2010/main" val="169255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800" dirty="0">
              <a:solidFill>
                <a:prstClr val="white"/>
              </a:solidFill>
            </a:endParaRPr>
          </a:p>
        </p:txBody>
      </p:sp>
      <p:sp>
        <p:nvSpPr>
          <p:cNvPr id="6" name="TextBox 10"/>
          <p:cNvSpPr txBox="1"/>
          <p:nvPr userDrawn="1"/>
        </p:nvSpPr>
        <p:spPr>
          <a:xfrm>
            <a:off x="34925" y="479584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66">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66">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Shape 13"/>
          <p:cNvSpPr txBox="1"/>
          <p:nvPr userDrawn="1"/>
        </p:nvSpPr>
        <p:spPr>
          <a:xfrm>
            <a:off x="6172201" y="4795837"/>
            <a:ext cx="2971800" cy="276998"/>
          </a:xfrm>
          <a:prstGeom prst="rect">
            <a:avLst/>
          </a:prstGeom>
          <a:noFill/>
          <a:ln>
            <a:noFill/>
          </a:ln>
        </p:spPr>
        <p:txBody>
          <a:bodyPr lIns="91425" tIns="45700" rIns="91425" bIns="45700" anchor="t" anchorCtr="0">
            <a:noAutofit/>
          </a:bodyPr>
          <a:lstStyle/>
          <a:p>
            <a:pPr algn="ctr"/>
            <a:r>
              <a:rPr lang="en-US" sz="1200" dirty="0" smtClean="0">
                <a:solidFill>
                  <a:srgbClr val="0070C0"/>
                </a:solidFill>
              </a:rPr>
              <a:t>www.edureka.co/data-warehousing-and-bi</a:t>
            </a:r>
          </a:p>
        </p:txBody>
      </p:sp>
    </p:spTree>
    <p:extLst>
      <p:ext uri="{BB962C8B-B14F-4D97-AF65-F5344CB8AC3E}">
        <p14:creationId xmlns:p14="http://schemas.microsoft.com/office/powerpoint/2010/main" val="3331645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endParaRPr>
          </a:p>
        </p:txBody>
      </p:sp>
      <p:sp>
        <p:nvSpPr>
          <p:cNvPr id="7" name="Footer Placeholder 4"/>
          <p:cNvSpPr>
            <a:spLocks noGrp="1"/>
          </p:cNvSpPr>
          <p:nvPr>
            <p:ph type="ftr" sz="quarter" idx="11"/>
          </p:nvPr>
        </p:nvSpPr>
        <p:spPr>
          <a:xfrm>
            <a:off x="636430" y="4826774"/>
            <a:ext cx="6143668" cy="274637"/>
          </a:xfrm>
          <a:prstGeom prst="rect">
            <a:avLst/>
          </a:prstGeom>
        </p:spPr>
        <p:txBody>
          <a:bodyPr/>
          <a:lstStyle>
            <a:lvl1pPr algn="ctr">
              <a:defRPr sz="1000" baseline="0">
                <a:solidFill>
                  <a:schemeClr val="tx1">
                    <a:lumMod val="50000"/>
                    <a:lumOff val="50000"/>
                  </a:schemeClr>
                </a:solidFill>
              </a:defRPr>
            </a:lvl1pPr>
          </a:lstStyle>
          <a:p>
            <a:r>
              <a:rPr lang="en-IN" dirty="0" smtClean="0">
                <a:solidFill>
                  <a:srgbClr val="262626">
                    <a:lumMod val="50000"/>
                    <a:lumOff val="50000"/>
                  </a:srgbClr>
                </a:solidFill>
              </a:rPr>
              <a:t>© Copyright 2015 – </a:t>
            </a:r>
            <a:r>
              <a:rPr lang="en-IN" dirty="0" err="1" smtClean="0">
                <a:solidFill>
                  <a:srgbClr val="262626">
                    <a:lumMod val="50000"/>
                    <a:lumOff val="50000"/>
                  </a:srgbClr>
                </a:solidFill>
              </a:rPr>
              <a:t>Abheri</a:t>
            </a:r>
            <a:r>
              <a:rPr lang="en-IN" dirty="0" smtClean="0">
                <a:solidFill>
                  <a:srgbClr val="262626">
                    <a:lumMod val="50000"/>
                    <a:lumOff val="50000"/>
                  </a:srgbClr>
                </a:solidFill>
              </a:rPr>
              <a:t> Technologies Pvt. Ltd. </a:t>
            </a:r>
            <a:endParaRPr lang="en-IN" dirty="0">
              <a:solidFill>
                <a:srgbClr val="262626">
                  <a:lumMod val="50000"/>
                  <a:lumOff val="50000"/>
                </a:srgbClr>
              </a:solidFill>
            </a:endParaRPr>
          </a:p>
        </p:txBody>
      </p:sp>
      <p:sp>
        <p:nvSpPr>
          <p:cNvPr id="10" name="Shape 13"/>
          <p:cNvSpPr txBox="1"/>
          <p:nvPr userDrawn="1"/>
        </p:nvSpPr>
        <p:spPr>
          <a:xfrm>
            <a:off x="6172201" y="4795837"/>
            <a:ext cx="2971800" cy="276998"/>
          </a:xfrm>
          <a:prstGeom prst="rect">
            <a:avLst/>
          </a:prstGeom>
          <a:noFill/>
          <a:ln>
            <a:noFill/>
          </a:ln>
        </p:spPr>
        <p:txBody>
          <a:bodyPr lIns="91425" tIns="45700" rIns="91425" bIns="45700" anchor="t" anchorCtr="0">
            <a:noAutofit/>
          </a:bodyPr>
          <a:lstStyle/>
          <a:p>
            <a:pPr algn="ctr"/>
            <a:r>
              <a:rPr lang="en-US" sz="1200" dirty="0" smtClean="0">
                <a:solidFill>
                  <a:srgbClr val="0070C0"/>
                </a:solidFill>
              </a:rPr>
              <a:t>www.edureka.co/data-warehousing-and-bi</a:t>
            </a:r>
          </a:p>
        </p:txBody>
      </p:sp>
    </p:spTree>
    <p:extLst>
      <p:ext uri="{BB962C8B-B14F-4D97-AF65-F5344CB8AC3E}">
        <p14:creationId xmlns:p14="http://schemas.microsoft.com/office/powerpoint/2010/main" val="2291310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Shape 13"/>
          <p:cNvSpPr txBox="1"/>
          <p:nvPr userDrawn="1"/>
        </p:nvSpPr>
        <p:spPr>
          <a:xfrm>
            <a:off x="6172201" y="4795837"/>
            <a:ext cx="2971800" cy="276998"/>
          </a:xfrm>
          <a:prstGeom prst="rect">
            <a:avLst/>
          </a:prstGeom>
          <a:noFill/>
          <a:ln>
            <a:noFill/>
          </a:ln>
        </p:spPr>
        <p:txBody>
          <a:bodyPr lIns="91425" tIns="45700" rIns="91425" bIns="45700" anchor="t" anchorCtr="0">
            <a:noAutofit/>
          </a:bodyPr>
          <a:lstStyle/>
          <a:p>
            <a:pPr algn="ctr"/>
            <a:r>
              <a:rPr lang="en-US" sz="1200" dirty="0" smtClean="0">
                <a:solidFill>
                  <a:srgbClr val="0070C0"/>
                </a:solidFill>
              </a:rPr>
              <a:t>www.edureka.co/data-warehousing-and-bi</a:t>
            </a:r>
          </a:p>
        </p:txBody>
      </p:sp>
    </p:spTree>
    <p:extLst>
      <p:ext uri="{BB962C8B-B14F-4D97-AF65-F5344CB8AC3E}">
        <p14:creationId xmlns:p14="http://schemas.microsoft.com/office/powerpoint/2010/main" val="1127727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666749"/>
            <a:ext cx="4286250" cy="44767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307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2" name="Table 21"/>
          <p:cNvGraphicFramePr>
            <a:graphicFrameLocks noGrp="1"/>
          </p:cNvGraphicFramePr>
          <p:nvPr userDrawn="1">
            <p:extLst>
              <p:ext uri="{D42A27DB-BD31-4B8C-83A1-F6EECF244321}">
                <p14:modId xmlns:p14="http://schemas.microsoft.com/office/powerpoint/2010/main" val="664000467"/>
              </p:ext>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and Assignment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 on Large Data Set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5" cstate="email">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7" cstate="email">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10"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1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0" name="Shape 13"/>
          <p:cNvSpPr txBox="1"/>
          <p:nvPr userDrawn="1"/>
        </p:nvSpPr>
        <p:spPr>
          <a:xfrm>
            <a:off x="6172201" y="4795837"/>
            <a:ext cx="2971800" cy="276998"/>
          </a:xfrm>
          <a:prstGeom prst="rect">
            <a:avLst/>
          </a:prstGeom>
          <a:noFill/>
          <a:ln>
            <a:noFill/>
          </a:ln>
        </p:spPr>
        <p:txBody>
          <a:bodyPr lIns="91425" tIns="45700" rIns="91425" bIns="45700" anchor="t" anchorCtr="0">
            <a:noAutofit/>
          </a:bodyPr>
          <a:lstStyle/>
          <a:p>
            <a:pPr algn="ctr"/>
            <a:r>
              <a:rPr lang="en-US" sz="1200" dirty="0" smtClean="0">
                <a:solidFill>
                  <a:srgbClr val="0070C0"/>
                </a:solidFill>
              </a:rPr>
              <a:t>www.edureka.co/data-warehousing-and-bi</a:t>
            </a:r>
          </a:p>
        </p:txBody>
      </p:sp>
    </p:spTree>
    <p:extLst>
      <p:ext uri="{BB962C8B-B14F-4D97-AF65-F5344CB8AC3E}">
        <p14:creationId xmlns:p14="http://schemas.microsoft.com/office/powerpoint/2010/main" val="3677954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9/8/2015</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Box 6"/>
          <p:cNvSpPr txBox="1"/>
          <p:nvPr userDrawn="1"/>
        </p:nvSpPr>
        <p:spPr>
          <a:xfrm>
            <a:off x="1371600" y="4795064"/>
            <a:ext cx="6400800" cy="307777"/>
          </a:xfrm>
          <a:prstGeom prst="rect">
            <a:avLst/>
          </a:prstGeom>
          <a:noFill/>
        </p:spPr>
        <p:txBody>
          <a:bodyPr wrap="square" rtlCol="0">
            <a:spAutoFit/>
          </a:bodyPr>
          <a:lstStyle/>
          <a:p>
            <a:pPr lvl="1"/>
            <a:r>
              <a:rPr lang="en-US" sz="1400" dirty="0" smtClean="0"/>
              <a:t> </a:t>
            </a:r>
            <a:r>
              <a:rPr lang="en-US" sz="1200" dirty="0" smtClean="0"/>
              <a:t>Twitter </a:t>
            </a:r>
            <a:r>
              <a:rPr lang="en-US" sz="1200" dirty="0">
                <a:solidFill>
                  <a:srgbClr val="00B0F0"/>
                </a:solidFill>
              </a:rPr>
              <a:t>@</a:t>
            </a:r>
            <a:r>
              <a:rPr lang="en-US" sz="1200" dirty="0" smtClean="0">
                <a:solidFill>
                  <a:srgbClr val="00B0F0"/>
                </a:solidFill>
              </a:rPr>
              <a:t>edurekaIN</a:t>
            </a:r>
            <a:r>
              <a:rPr lang="en-US" sz="1200" dirty="0" smtClean="0"/>
              <a:t>, Facebook </a:t>
            </a:r>
            <a:r>
              <a:rPr lang="en-US" sz="1200" dirty="0">
                <a:solidFill>
                  <a:srgbClr val="00B0F0"/>
                </a:solidFill>
              </a:rPr>
              <a:t>/</a:t>
            </a:r>
            <a:r>
              <a:rPr lang="en-US" sz="1200" dirty="0" smtClean="0">
                <a:solidFill>
                  <a:srgbClr val="00B0F0"/>
                </a:solidFill>
              </a:rPr>
              <a:t>edurekaIN</a:t>
            </a:r>
            <a:r>
              <a:rPr lang="en-US" sz="1200" dirty="0" smtClean="0"/>
              <a:t>, use </a:t>
            </a:r>
            <a:r>
              <a:rPr lang="en-US" sz="1200" dirty="0" smtClean="0">
                <a:solidFill>
                  <a:srgbClr val="00B0F0"/>
                </a:solidFill>
              </a:rPr>
              <a:t>#askEdureka </a:t>
            </a:r>
            <a:r>
              <a:rPr lang="en-US" sz="1200" dirty="0" smtClean="0"/>
              <a:t>for Questions</a:t>
            </a:r>
          </a:p>
        </p:txBody>
      </p:sp>
    </p:spTree>
  </p:cSld>
  <p:clrMap bg1="lt1" tx1="dk1" bg2="lt2" tx2="dk2" accent1="accent1" accent2="accent2" accent3="accent3" accent4="accent4" accent5="accent5" accent6="accent6" hlink="hlink" folHlink="folHlink"/>
  <p:sldLayoutIdLst>
    <p:sldLayoutId id="2147483650" r:id="rId1"/>
    <p:sldLayoutId id="2147483654" r:id="rId2"/>
    <p:sldLayoutId id="2147483709" r:id="rId3"/>
    <p:sldLayoutId id="2147483710" r:id="rId4"/>
    <p:sldLayoutId id="2147483712" r:id="rId5"/>
    <p:sldLayoutId id="2147483713" r:id="rId6"/>
    <p:sldLayoutId id="2147483714" r:id="rId7"/>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83"/>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83"/>
            <a:endParaRPr lang="en-US" dirty="0"/>
          </a:p>
        </p:txBody>
      </p:sp>
      <p:sp>
        <p:nvSpPr>
          <p:cNvPr id="6" name="Slide Number Placeholder 5"/>
          <p:cNvSpPr>
            <a:spLocks noGrp="1"/>
          </p:cNvSpPr>
          <p:nvPr>
            <p:ph type="sldNum" sz="quarter" idx="4"/>
          </p:nvPr>
        </p:nvSpPr>
        <p:spPr>
          <a:xfrm>
            <a:off x="5867400" y="4767264"/>
            <a:ext cx="2895600" cy="273844"/>
          </a:xfrm>
          <a:prstGeom prst="rect">
            <a:avLst/>
          </a:prstGeom>
        </p:spPr>
        <p:txBody>
          <a:bodyPr vert="horz" lIns="91440" tIns="45720" rIns="91440" bIns="45720" rtlCol="0" anchor="ctr"/>
          <a:lstStyle>
            <a:lvl1pPr algn="r">
              <a:defRPr sz="1200">
                <a:solidFill>
                  <a:schemeClr val="accent4">
                    <a:lumMod val="75000"/>
                  </a:schemeClr>
                </a:solidFill>
              </a:defRPr>
            </a:lvl1pPr>
          </a:lstStyle>
          <a:p>
            <a:pPr defTabSz="685783"/>
            <a:r>
              <a:rPr lang="en-US" dirty="0" smtClean="0"/>
              <a:t>www.edureka.co/data-warehousing-and-bi</a:t>
            </a:r>
          </a:p>
          <a:p>
            <a:pPr defTabSz="685783"/>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286382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711" r:id="rId12"/>
  </p:sldLayoutIdLst>
  <p:timing>
    <p:tnLst>
      <p:par>
        <p:cTn id="1" dur="indefinite" restart="never" nodeType="tmRoot"/>
      </p:par>
    </p:tnLst>
  </p:timing>
  <p:hf sldNum="0" hdr="0" ftr="0" dt="0"/>
  <p:txStyles>
    <p:titleStyle>
      <a:lvl1pPr algn="ctr" defTabSz="914355" rtl="0" eaLnBrk="1" latinLnBrk="0" hangingPunct="1">
        <a:spcBef>
          <a:spcPct val="0"/>
        </a:spcBef>
        <a:buNone/>
        <a:defRPr sz="4400" kern="1200">
          <a:solidFill>
            <a:schemeClr val="tx1"/>
          </a:solidFill>
          <a:latin typeface="+mj-lt"/>
          <a:ea typeface="+mj-ea"/>
          <a:cs typeface="+mj-cs"/>
        </a:defRPr>
      </a:lvl1pPr>
    </p:titleStyle>
    <p:bodyStyle>
      <a:lvl1pPr marL="342884" indent="-342884" algn="l" defTabSz="91435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6" algn="l" defTabSz="91435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4" indent="-228588" algn="l" defTabSz="91435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7"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2.gi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0.png"/><Relationship Id="rId2" Type="http://schemas.openxmlformats.org/officeDocument/2006/relationships/image" Target="../media/image51.emf"/><Relationship Id="rId1" Type="http://schemas.openxmlformats.org/officeDocument/2006/relationships/slideLayout" Target="../slideLayouts/slideLayout5.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6.xml"/><Relationship Id="rId7"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7.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919" y="4675733"/>
            <a:ext cx="8891081" cy="400110"/>
          </a:xfrm>
          <a:prstGeom prst="rect">
            <a:avLst/>
          </a:prstGeom>
          <a:noFill/>
        </p:spPr>
        <p:txBody>
          <a:bodyPr wrap="square" rtlCol="0">
            <a:spAutoFit/>
          </a:bodyPr>
          <a:lstStyle/>
          <a:p>
            <a:pPr algn="ctr" defTabSz="914400"/>
            <a:endParaRPr lang="en-IN" sz="2000" b="1" dirty="0">
              <a:latin typeface="Castellar" panose="020A0402060406010301" pitchFamily="18" charset="0"/>
            </a:endParaRPr>
          </a:p>
        </p:txBody>
      </p:sp>
      <p:sp>
        <p:nvSpPr>
          <p:cNvPr id="6" name="Shape 152"/>
          <p:cNvSpPr txBox="1"/>
          <p:nvPr/>
        </p:nvSpPr>
        <p:spPr>
          <a:xfrm>
            <a:off x="647855" y="2917940"/>
            <a:ext cx="8101208" cy="415810"/>
          </a:xfrm>
          <a:prstGeom prst="rect">
            <a:avLst/>
          </a:prstGeom>
          <a:noFill/>
          <a:ln>
            <a:noFill/>
          </a:ln>
        </p:spPr>
        <p:txBody>
          <a:bodyPr lIns="91425" tIns="45700" rIns="91425" bIns="45700" anchor="t" anchorCtr="0">
            <a:noAutofit/>
          </a:bodyPr>
          <a:lstStyle/>
          <a:p>
            <a:pPr algn="ctr"/>
            <a:r>
              <a:rPr lang="en-IN" sz="2000" b="1" dirty="0" smtClean="0">
                <a:latin typeface="Castellar" panose="020A0402060406010301" pitchFamily="18" charset="0"/>
              </a:rPr>
              <a:t>Why DO Data WareHousing </a:t>
            </a:r>
          </a:p>
          <a:p>
            <a:pPr algn="ctr"/>
            <a:r>
              <a:rPr lang="en-IN" sz="2000" b="1" dirty="0" smtClean="0">
                <a:latin typeface="Castellar" panose="020A0402060406010301" pitchFamily="18" charset="0"/>
              </a:rPr>
              <a:t>&amp; Business Intelligence go hand in hand?</a:t>
            </a:r>
            <a:endParaRPr lang="en-IN" sz="2000" b="1" dirty="0">
              <a:latin typeface="Castellar" panose="020A0402060406010301" pitchFamily="18" charset="0"/>
            </a:endParaRPr>
          </a:p>
        </p:txBody>
      </p:sp>
    </p:spTree>
    <p:extLst>
      <p:ext uri="{BB962C8B-B14F-4D97-AF65-F5344CB8AC3E}">
        <p14:creationId xmlns:p14="http://schemas.microsoft.com/office/powerpoint/2010/main" val="2751404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r>
              <a:rPr lang="en-US" altLang="en-US" sz="2600" dirty="0" smtClean="0"/>
              <a:t>What is Data Warehouse</a:t>
            </a:r>
            <a:endParaRPr lang="en-IN" sz="2600" dirty="0">
              <a:solidFill>
                <a:srgbClr val="262626"/>
              </a:solidFill>
            </a:endParaRPr>
          </a:p>
        </p:txBody>
      </p:sp>
      <p:sp>
        <p:nvSpPr>
          <p:cNvPr id="20" name="Rectangle 3"/>
          <p:cNvSpPr txBox="1">
            <a:spLocks noChangeArrowheads="1"/>
          </p:cNvSpPr>
          <p:nvPr/>
        </p:nvSpPr>
        <p:spPr>
          <a:xfrm>
            <a:off x="505574" y="1267428"/>
            <a:ext cx="4384925" cy="3317181"/>
          </a:xfrm>
          <a:prstGeom prst="rect">
            <a:avLst/>
          </a:prstGeom>
        </p:spPr>
        <p:txBody>
          <a:bodyPr/>
          <a:lstStyle/>
          <a:p>
            <a:pPr marL="171450" marR="0" lvl="0" indent="-171450" algn="just" defTabSz="914333" rtl="0" eaLnBrk="1" fontAlgn="auto" latinLnBrk="0" hangingPunct="1">
              <a:lnSpc>
                <a:spcPct val="90000"/>
              </a:lnSpc>
              <a:spcBef>
                <a:spcPct val="20000"/>
              </a:spcBef>
              <a:spcAft>
                <a:spcPts val="0"/>
              </a:spcAft>
              <a:buClrTx/>
              <a:buSzTx/>
              <a:buFont typeface="Symbol" panose="05050102010706020507" pitchFamily="18" charset="2"/>
              <a:buChar char="®"/>
              <a:tabLst/>
              <a:defRPr/>
            </a:pPr>
            <a:endPar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endParaRPr>
          </a:p>
          <a:p>
            <a:pPr marL="171450" marR="0" lvl="0" indent="-171450" algn="just" defTabSz="914333" rtl="0" eaLnBrk="1" fontAlgn="auto" latinLnBrk="0" hangingPunct="1">
              <a:lnSpc>
                <a:spcPct val="90000"/>
              </a:lnSpc>
              <a:spcBef>
                <a:spcPct val="20000"/>
              </a:spcBef>
              <a:spcAft>
                <a:spcPts val="0"/>
              </a:spcAft>
              <a:buClrTx/>
              <a:buSzTx/>
              <a:buFont typeface="Symbol" panose="05050102010706020507" pitchFamily="18" charset="2"/>
              <a:buChar char="®"/>
              <a:tabLst/>
              <a:defRPr/>
            </a:pPr>
            <a:endPar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endParaRPr>
          </a:p>
          <a:p>
            <a:pPr marL="171450" marR="0" lvl="0" indent="-171450" algn="just" defTabSz="914333" rtl="0" eaLnBrk="1" fontAlgn="auto" latinLnBrk="0" hangingPunct="1">
              <a:lnSpc>
                <a:spcPct val="90000"/>
              </a:lnSpc>
              <a:spcBef>
                <a:spcPct val="20000"/>
              </a:spcBef>
              <a:spcAft>
                <a:spcPts val="0"/>
              </a:spcAft>
              <a:buClrTx/>
              <a:buSzTx/>
              <a:buFont typeface="Symbol" panose="05050102010706020507" pitchFamily="18" charset="2"/>
              <a:buChar char="®"/>
              <a:tabLst/>
              <a:defRPr/>
            </a:pPr>
            <a:endPar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endParaRPr>
          </a:p>
          <a:p>
            <a:pPr marL="171450" marR="0" lvl="0" indent="-171450" algn="just" defTabSz="914333" rtl="0" eaLnBrk="1" fontAlgn="auto" latinLnBrk="0" hangingPunct="1">
              <a:lnSpc>
                <a:spcPct val="90000"/>
              </a:lnSpc>
              <a:spcBef>
                <a:spcPct val="20000"/>
              </a:spcBef>
              <a:spcAft>
                <a:spcPts val="0"/>
              </a:spcAft>
              <a:buClrTx/>
              <a:buSzTx/>
              <a:buFont typeface="Symbol" panose="05050102010706020507" pitchFamily="18" charset="2"/>
              <a:buChar char="®"/>
              <a:tabLst/>
              <a:defRPr/>
            </a:pPr>
            <a:endPar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endParaRPr>
          </a:p>
          <a:p>
            <a:pPr marL="171450" lvl="0" indent="-171450" algn="just" defTabSz="914333">
              <a:lnSpc>
                <a:spcPct val="140000"/>
              </a:lnSpc>
              <a:spcBef>
                <a:spcPct val="20000"/>
              </a:spcBef>
              <a:buFont typeface="Symbol" panose="05050102010706020507" pitchFamily="18" charset="2"/>
              <a:buChar char="®"/>
              <a:defRPr/>
            </a:pPr>
            <a:r>
              <a:rPr lang="en-US" altLang="en-US" sz="1200" dirty="0" smtClean="0">
                <a:latin typeface="Tahoma" pitchFamily="34" charset="0"/>
                <a:ea typeface="Tahoma" pitchFamily="34" charset="0"/>
                <a:cs typeface="Tahoma" pitchFamily="34" charset="0"/>
              </a:rPr>
              <a:t>“Data warehouse is the conglomerate of all data marts within the enterprise. Information is always stored in the dimensional model.”</a:t>
            </a:r>
          </a:p>
          <a:p>
            <a:pPr marL="0" marR="0" lvl="0" indent="0" algn="r" defTabSz="914333" rtl="0" eaLnBrk="1" fontAlgn="auto" latinLnBrk="0" hangingPunct="1">
              <a:lnSpc>
                <a:spcPct val="140000"/>
              </a:lnSpc>
              <a:spcBef>
                <a:spcPct val="20000"/>
              </a:spcBef>
              <a:spcAft>
                <a:spcPts val="0"/>
              </a:spcAft>
              <a:buClrTx/>
              <a:buSzTx/>
              <a:buFont typeface="Arial" pitchFamily="34" charset="0"/>
              <a:buNone/>
              <a:tabLst/>
              <a:defRPr/>
            </a:pPr>
            <a:endParaRPr kumimoji="0" lang="en-US" altLang="en-US" sz="1200" b="0" i="0" u="none" strike="noStrike" kern="1200" cap="none" spc="0" normalizeH="0" baseline="0" noProof="0" dirty="0" smtClean="0">
              <a:ln>
                <a:noFill/>
              </a:ln>
              <a:solidFill>
                <a:srgbClr val="157573"/>
              </a:solidFill>
              <a:effectLst/>
              <a:uLnTx/>
              <a:uFillTx/>
              <a:latin typeface="Tahoma" pitchFamily="34" charset="0"/>
              <a:ea typeface="Tahoma" pitchFamily="34" charset="0"/>
              <a:cs typeface="Tahoma" pitchFamily="34" charset="0"/>
            </a:endParaRPr>
          </a:p>
          <a:p>
            <a:pPr marL="0" marR="0" lvl="0" indent="0" algn="r" defTabSz="914333" rtl="0" eaLnBrk="1" fontAlgn="auto" latinLnBrk="0" hangingPunct="1">
              <a:lnSpc>
                <a:spcPct val="140000"/>
              </a:lnSpc>
              <a:spcBef>
                <a:spcPct val="20000"/>
              </a:spcBef>
              <a:spcAft>
                <a:spcPts val="0"/>
              </a:spcAft>
              <a:buClrTx/>
              <a:buSzTx/>
              <a:buFont typeface="Arial" pitchFamily="34" charset="0"/>
              <a:buNone/>
              <a:tabLst/>
              <a:defRPr/>
            </a:pPr>
            <a:endParaRPr lang="en-US" altLang="en-US" sz="1200" dirty="0" smtClean="0">
              <a:solidFill>
                <a:srgbClr val="157573"/>
              </a:solidFill>
              <a:latin typeface="Tahoma" pitchFamily="34" charset="0"/>
              <a:ea typeface="Tahoma" pitchFamily="34" charset="0"/>
              <a:cs typeface="Tahoma" pitchFamily="34" charset="0"/>
            </a:endParaRPr>
          </a:p>
        </p:txBody>
      </p:sp>
      <p:sp>
        <p:nvSpPr>
          <p:cNvPr id="5" name="Rounded Rectangle 4"/>
          <p:cNvSpPr/>
          <p:nvPr/>
        </p:nvSpPr>
        <p:spPr>
          <a:xfrm>
            <a:off x="525030" y="1140102"/>
            <a:ext cx="1682885" cy="4280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350" dirty="0">
                <a:latin typeface="Tahoma" panose="020B0604030504040204" pitchFamily="34" charset="0"/>
                <a:ea typeface="Tahoma" panose="020B0604030504040204" pitchFamily="34" charset="0"/>
                <a:cs typeface="Tahoma" panose="020B0604030504040204" pitchFamily="34" charset="0"/>
              </a:rPr>
              <a:t>Officially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smtClean="0">
                <a:latin typeface="Tahoma" panose="020B0604030504040204" pitchFamily="34" charset="0"/>
                <a:ea typeface="Tahoma" panose="020B0604030504040204" pitchFamily="34" charset="0"/>
                <a:cs typeface="Tahoma" panose="020B0604030504040204" pitchFamily="34" charset="0"/>
              </a:rPr>
              <a:t>Speaking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837045" y="3532392"/>
            <a:ext cx="1146468" cy="300082"/>
          </a:xfrm>
          <a:prstGeom prst="rect">
            <a:avLst/>
          </a:prstGeom>
        </p:spPr>
        <p:txBody>
          <a:bodyPr wrap="none">
            <a:spAutoFit/>
          </a:bodyPr>
          <a:lstStyle/>
          <a:p>
            <a:r>
              <a:rPr lang="en-US" sz="1350" dirty="0" smtClean="0">
                <a:solidFill>
                  <a:srgbClr val="0070C0"/>
                </a:solidFill>
              </a:rPr>
              <a:t>Ralph Kimball</a:t>
            </a:r>
            <a:endParaRPr lang="en-IN" sz="1350" dirty="0">
              <a:solidFill>
                <a:srgbClr val="0070C0"/>
              </a:solidFill>
            </a:endParaRPr>
          </a:p>
        </p:txBody>
      </p:sp>
      <p:pic>
        <p:nvPicPr>
          <p:cNvPr id="93188" name="Picture 4"/>
          <p:cNvPicPr>
            <a:picLocks noChangeAspect="1" noChangeArrowheads="1"/>
          </p:cNvPicPr>
          <p:nvPr/>
        </p:nvPicPr>
        <p:blipFill>
          <a:blip r:embed="rId3"/>
          <a:srcRect/>
          <a:stretch>
            <a:fillRect/>
          </a:stretch>
        </p:blipFill>
        <p:spPr bwMode="auto">
          <a:xfrm>
            <a:off x="6355810" y="790975"/>
            <a:ext cx="2165619" cy="2749888"/>
          </a:xfrm>
          <a:prstGeom prst="rect">
            <a:avLst/>
          </a:prstGeom>
          <a:noFill/>
          <a:ln w="9525">
            <a:noFill/>
            <a:miter lim="800000"/>
            <a:headEnd/>
            <a:tailEnd/>
          </a:ln>
          <a:effectLst/>
        </p:spPr>
      </p:pic>
    </p:spTree>
    <p:extLst>
      <p:ext uri="{BB962C8B-B14F-4D97-AF65-F5344CB8AC3E}">
        <p14:creationId xmlns:p14="http://schemas.microsoft.com/office/powerpoint/2010/main" val="1616699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buNone/>
            </a:pPr>
            <a:r>
              <a:rPr lang="en-US" altLang="en-US" sz="2600" dirty="0" smtClean="0">
                <a:solidFill>
                  <a:srgbClr val="262626"/>
                </a:solidFill>
              </a:rPr>
              <a:t>Inmon</a:t>
            </a:r>
            <a:r>
              <a:rPr lang="en-US" altLang="en-US" sz="2600" b="1" baseline="-25000" dirty="0" smtClean="0"/>
              <a:t> </a:t>
            </a:r>
            <a:r>
              <a:rPr lang="en-US" altLang="en-US" sz="2600" dirty="0" smtClean="0">
                <a:solidFill>
                  <a:srgbClr val="262626"/>
                </a:solidFill>
              </a:rPr>
              <a:t>Vs</a:t>
            </a:r>
            <a:r>
              <a:rPr lang="en-US" altLang="en-US" sz="2600" b="1" baseline="-25000" dirty="0" smtClean="0"/>
              <a:t> </a:t>
            </a:r>
            <a:r>
              <a:rPr lang="en-US" altLang="en-US" sz="2600" dirty="0" smtClean="0">
                <a:solidFill>
                  <a:srgbClr val="262626"/>
                </a:solidFill>
              </a:rPr>
              <a:t>Ralph</a:t>
            </a:r>
            <a:r>
              <a:rPr lang="en-US" altLang="en-US" sz="2600" b="1" baseline="-25000" dirty="0" smtClean="0"/>
              <a:t> </a:t>
            </a:r>
            <a:r>
              <a:rPr lang="en-US" altLang="en-US" sz="2600" dirty="0" smtClean="0">
                <a:solidFill>
                  <a:srgbClr val="262626"/>
                </a:solidFill>
              </a:rPr>
              <a:t>Kimball</a:t>
            </a:r>
          </a:p>
        </p:txBody>
      </p:sp>
      <p:graphicFrame>
        <p:nvGraphicFramePr>
          <p:cNvPr id="5" name="Table 4"/>
          <p:cNvGraphicFramePr>
            <a:graphicFrameLocks noGrp="1"/>
          </p:cNvGraphicFramePr>
          <p:nvPr>
            <p:extLst/>
          </p:nvPr>
        </p:nvGraphicFramePr>
        <p:xfrm>
          <a:off x="593765" y="783772"/>
          <a:ext cx="8404321" cy="3983718"/>
        </p:xfrm>
        <a:graphic>
          <a:graphicData uri="http://schemas.openxmlformats.org/drawingml/2006/table">
            <a:tbl>
              <a:tblPr firstRow="1" bandRow="1"/>
              <a:tblGrid>
                <a:gridCol w="2695668"/>
                <a:gridCol w="2711034"/>
                <a:gridCol w="2997619"/>
              </a:tblGrid>
              <a:tr h="416055">
                <a:tc>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algn="ctr"/>
                      <a:r>
                        <a:rPr lang="en-US" sz="1200" dirty="0" smtClean="0">
                          <a:effectLst/>
                          <a:latin typeface="Tahoma" panose="020B0604030504040204" pitchFamily="34" charset="0"/>
                          <a:ea typeface="Tahoma" panose="020B0604030504040204" pitchFamily="34" charset="0"/>
                          <a:cs typeface="Tahoma" panose="020B0604030504040204" pitchFamily="34" charset="0"/>
                        </a:rPr>
                        <a:t>Characteristics</a:t>
                      </a:r>
                      <a:endParaRPr lang="en-US" sz="1200" b="1" dirty="0">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Inmon</a:t>
                      </a:r>
                      <a:endParaRPr lang="en-US" sz="1200" b="1" dirty="0">
                        <a:solidFill>
                          <a:schemeClr val="bg1"/>
                        </a:solidFill>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r>
                        <a:rPr lang="en-US" sz="1200" b="1" dirty="0" smtClean="0">
                          <a:solidFill>
                            <a:schemeClr val="bg1"/>
                          </a:solidFill>
                          <a:latin typeface="Tahoma" pitchFamily="34" charset="0"/>
                          <a:ea typeface="Tahoma" pitchFamily="34" charset="0"/>
                          <a:cs typeface="Tahoma" pitchFamily="34" charset="0"/>
                        </a:rPr>
                        <a:t>Kimball</a:t>
                      </a:r>
                      <a:endParaRPr lang="en-US" sz="1200" b="1" dirty="0">
                        <a:solidFill>
                          <a:schemeClr val="bg1"/>
                        </a:solidFill>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552678">
                <a:tc>
                  <a:txBody>
                    <a:bodyPr/>
                    <a:lstStyle/>
                    <a:p>
                      <a:pPr algn="l"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Business Decision Support</a:t>
                      </a:r>
                      <a:r>
                        <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rPr>
                        <a:t> Requirements</a:t>
                      </a:r>
                    </a:p>
                    <a:p>
                      <a:pPr algn="l"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 Strategic</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 Tactical</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r>
              <a:tr h="616467">
                <a:tc>
                  <a:txBody>
                    <a:bodyPr/>
                    <a:lstStyle/>
                    <a:p>
                      <a:pPr algn="l"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Data Integration</a:t>
                      </a:r>
                      <a:r>
                        <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rPr>
                        <a:t> Requirement</a:t>
                      </a:r>
                    </a:p>
                    <a:p>
                      <a:pPr algn="l" fontAlgn="b"/>
                      <a:endPar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Enterprise Wise Integrator</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Individual Business Requirement</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641628">
                <a:tc>
                  <a:txBody>
                    <a:bodyPr/>
                    <a:lstStyle/>
                    <a:p>
                      <a:pPr algn="l"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Data Structure Requirement</a:t>
                      </a:r>
                    </a:p>
                    <a:p>
                      <a:pPr algn="l"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Data that meet multiple and varied information needs and non-metric</a:t>
                      </a:r>
                      <a:r>
                        <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rPr>
                        <a:t> data</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KPI, Business Performance Measure &amp;</a:t>
                      </a:r>
                      <a:r>
                        <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rPr>
                        <a:t> Scorecards Requirements</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r>
              <a:tr h="503238">
                <a:tc>
                  <a:txBody>
                    <a:bodyPr/>
                    <a:lstStyle/>
                    <a:p>
                      <a:pPr algn="l"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Persistency</a:t>
                      </a:r>
                      <a:r>
                        <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rPr>
                        <a:t> of Data in Source System</a:t>
                      </a:r>
                    </a:p>
                    <a:p>
                      <a:pPr algn="l"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Source Systems have high rate of change</a:t>
                      </a:r>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Source</a:t>
                      </a:r>
                      <a:r>
                        <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rPr>
                        <a:t> Systems are quite stable</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416055">
                <a:tc>
                  <a:txBody>
                    <a:bodyPr/>
                    <a:lstStyle/>
                    <a:p>
                      <a:pPr algn="l"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Skill Sets</a:t>
                      </a:r>
                    </a:p>
                    <a:p>
                      <a:pPr algn="l"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Bigger Team of Specialists</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Small</a:t>
                      </a:r>
                      <a:r>
                        <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rPr>
                        <a:t> Team of Generalists</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416055">
                <a:tc>
                  <a:txBody>
                    <a:bodyPr/>
                    <a:lstStyle/>
                    <a:p>
                      <a:pPr algn="l"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Time Constraint</a:t>
                      </a:r>
                    </a:p>
                    <a:p>
                      <a:pPr algn="l"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Longer Time Required</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Urgent</a:t>
                      </a:r>
                      <a:r>
                        <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rPr>
                        <a:t> delivery as this is subjective</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416055">
                <a:tc>
                  <a:txBody>
                    <a:bodyPr/>
                    <a:lstStyle/>
                    <a:p>
                      <a:pPr algn="l"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Cost to Build</a:t>
                      </a:r>
                    </a:p>
                    <a:p>
                      <a:pPr algn="l"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High Start-up Costs</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algn="ctr" fontAlgn="b"/>
                      <a:r>
                        <a:rPr lang="en-US" sz="1200" kern="1200" dirty="0" smtClean="0">
                          <a:solidFill>
                            <a:schemeClr val="dk1"/>
                          </a:solidFill>
                          <a:latin typeface="Tahoma" panose="020B0604030504040204" pitchFamily="34" charset="0"/>
                          <a:ea typeface="Tahoma" panose="020B0604030504040204" pitchFamily="34" charset="0"/>
                          <a:cs typeface="Tahoma" panose="020B0604030504040204" pitchFamily="34" charset="0"/>
                        </a:rPr>
                        <a:t>Low Start-Up</a:t>
                      </a:r>
                      <a:r>
                        <a:rPr lang="en-US" sz="1200" kern="1200" baseline="0" dirty="0" smtClean="0">
                          <a:solidFill>
                            <a:schemeClr val="dk1"/>
                          </a:solidFill>
                          <a:latin typeface="Tahoma" panose="020B0604030504040204" pitchFamily="34" charset="0"/>
                          <a:ea typeface="Tahoma" panose="020B0604030504040204" pitchFamily="34" charset="0"/>
                          <a:cs typeface="Tahoma" panose="020B0604030504040204" pitchFamily="34" charset="0"/>
                        </a:rPr>
                        <a:t> Costs</a:t>
                      </a:r>
                    </a:p>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bl>
          </a:graphicData>
        </a:graphic>
      </p:graphicFrame>
    </p:spTree>
    <p:extLst>
      <p:ext uri="{BB962C8B-B14F-4D97-AF65-F5344CB8AC3E}">
        <p14:creationId xmlns:p14="http://schemas.microsoft.com/office/powerpoint/2010/main" val="3495200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buNone/>
            </a:pPr>
            <a:r>
              <a:rPr lang="en-US" altLang="en-US" sz="2600" dirty="0" smtClean="0">
                <a:solidFill>
                  <a:srgbClr val="262626"/>
                </a:solidFill>
              </a:rPr>
              <a:t>Data Ware Housing Products</a:t>
            </a:r>
          </a:p>
        </p:txBody>
      </p:sp>
      <p:graphicFrame>
        <p:nvGraphicFramePr>
          <p:cNvPr id="5" name="Table 4"/>
          <p:cNvGraphicFramePr>
            <a:graphicFrameLocks noGrp="1"/>
          </p:cNvGraphicFramePr>
          <p:nvPr>
            <p:extLst/>
          </p:nvPr>
        </p:nvGraphicFramePr>
        <p:xfrm>
          <a:off x="534390" y="1626903"/>
          <a:ext cx="3800106" cy="2232554"/>
        </p:xfrm>
        <a:graphic>
          <a:graphicData uri="http://schemas.openxmlformats.org/drawingml/2006/table">
            <a:tbl>
              <a:tblPr firstRow="1" bandRow="1"/>
              <a:tblGrid>
                <a:gridCol w="1895016"/>
                <a:gridCol w="1905090"/>
              </a:tblGrid>
              <a:tr h="469688">
                <a:tc gridSpan="2">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marL="0" marR="0" lvl="1" indent="0" algn="ctr" defTabSz="914333" rtl="0" eaLnBrk="1" fontAlgn="auto" latinLnBrk="0" hangingPunct="1">
                        <a:lnSpc>
                          <a:spcPct val="100000"/>
                        </a:lnSpc>
                        <a:spcBef>
                          <a:spcPts val="0"/>
                        </a:spcBef>
                        <a:spcAft>
                          <a:spcPts val="0"/>
                        </a:spcAft>
                        <a:buClrTx/>
                        <a:buSzTx/>
                        <a:buFontTx/>
                        <a:buNone/>
                        <a:tabLst/>
                        <a:defRPr/>
                      </a:pPr>
                      <a:r>
                        <a:rPr lang="en-US" sz="1200" b="1" dirty="0" smtClean="0">
                          <a:latin typeface="Tahoma" pitchFamily="34" charset="0"/>
                          <a:ea typeface="Tahoma" pitchFamily="34" charset="0"/>
                          <a:cs typeface="Tahoma" pitchFamily="34" charset="0"/>
                        </a:rPr>
                        <a:t>Entity Relationship / </a:t>
                      </a:r>
                      <a:r>
                        <a:rPr kumimoji="0" lang="en-US" sz="1200" b="1" i="0" u="none" strike="noStrike" cap="none" normalizeH="0" baseline="0" dirty="0" smtClean="0">
                          <a:ln>
                            <a:noFill/>
                          </a:ln>
                          <a:solidFill>
                            <a:schemeClr val="bg1"/>
                          </a:solidFill>
                          <a:effectLst/>
                          <a:latin typeface="Tahoma" pitchFamily="34" charset="0"/>
                          <a:ea typeface="Tahoma" pitchFamily="34" charset="0"/>
                          <a:cs typeface="Tahoma" pitchFamily="34" charset="0"/>
                        </a:rPr>
                        <a:t>Schema Modeling</a:t>
                      </a:r>
                      <a:endParaRPr lang="en-US" sz="1200" b="1" dirty="0">
                        <a:solidFill>
                          <a:schemeClr val="bg1"/>
                        </a:solidFill>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algn="ctr"/>
                      <a:endParaRPr lang="en-US" sz="1200" b="1" dirty="0">
                        <a:solidFill>
                          <a:schemeClr val="bg1"/>
                        </a:solidFill>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1762866">
                <a:tc>
                  <a:txBody>
                    <a:bodyPr/>
                    <a:lstStyle/>
                    <a:p>
                      <a:pPr algn="l"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r>
            </a:tbl>
          </a:graphicData>
        </a:graphic>
      </p:graphicFrame>
      <p:grpSp>
        <p:nvGrpSpPr>
          <p:cNvPr id="3" name="Group 14"/>
          <p:cNvGrpSpPr/>
          <p:nvPr/>
        </p:nvGrpSpPr>
        <p:grpSpPr>
          <a:xfrm>
            <a:off x="630589" y="2087812"/>
            <a:ext cx="3626816" cy="1579441"/>
            <a:chOff x="713714" y="1114057"/>
            <a:chExt cx="4250176" cy="999751"/>
          </a:xfrm>
        </p:grpSpPr>
        <p:pic>
          <p:nvPicPr>
            <p:cNvPr id="4" name="Picture 3" descr="Image result for CA – ER Win"/>
            <p:cNvPicPr>
              <a:picLocks noChangeAspect="1" noChangeArrowheads="1"/>
            </p:cNvPicPr>
            <p:nvPr/>
          </p:nvPicPr>
          <p:blipFill>
            <a:blip r:embed="rId3"/>
            <a:srcRect t="30886" b="34557"/>
            <a:stretch>
              <a:fillRect/>
            </a:stretch>
          </p:blipFill>
          <p:spPr bwMode="auto">
            <a:xfrm>
              <a:off x="713714" y="1175657"/>
              <a:ext cx="2088863" cy="890649"/>
            </a:xfrm>
            <a:prstGeom prst="rect">
              <a:avLst/>
            </a:prstGeom>
            <a:noFill/>
          </p:spPr>
        </p:pic>
        <p:pic>
          <p:nvPicPr>
            <p:cNvPr id="6" name="Picture 4"/>
            <p:cNvPicPr>
              <a:picLocks noChangeAspect="1" noChangeArrowheads="1"/>
            </p:cNvPicPr>
            <p:nvPr/>
          </p:nvPicPr>
          <p:blipFill>
            <a:blip r:embed="rId4"/>
            <a:srcRect/>
            <a:stretch>
              <a:fillRect/>
            </a:stretch>
          </p:blipFill>
          <p:spPr bwMode="auto">
            <a:xfrm>
              <a:off x="2909455" y="1114057"/>
              <a:ext cx="2054435" cy="999751"/>
            </a:xfrm>
            <a:prstGeom prst="rect">
              <a:avLst/>
            </a:prstGeom>
            <a:noFill/>
            <a:ln w="9525">
              <a:noFill/>
              <a:miter lim="800000"/>
              <a:headEnd/>
              <a:tailEnd/>
            </a:ln>
            <a:effectLst/>
          </p:spPr>
        </p:pic>
      </p:grpSp>
      <p:graphicFrame>
        <p:nvGraphicFramePr>
          <p:cNvPr id="7" name="Table 6"/>
          <p:cNvGraphicFramePr>
            <a:graphicFrameLocks noGrp="1"/>
          </p:cNvGraphicFramePr>
          <p:nvPr>
            <p:extLst/>
          </p:nvPr>
        </p:nvGraphicFramePr>
        <p:xfrm>
          <a:off x="4534392" y="1601172"/>
          <a:ext cx="4453250" cy="2258285"/>
        </p:xfrm>
        <a:graphic>
          <a:graphicData uri="http://schemas.openxmlformats.org/drawingml/2006/table">
            <a:tbl>
              <a:tblPr firstRow="1" bandRow="1"/>
              <a:tblGrid>
                <a:gridCol w="2220722"/>
                <a:gridCol w="2232528"/>
              </a:tblGrid>
              <a:tr h="300775">
                <a:tc gridSpan="2">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marL="457200" marR="0" lvl="1" indent="0" algn="ctr" defTabSz="914400" rtl="0" eaLnBrk="0" fontAlgn="base" latinLnBrk="0" hangingPunct="0">
                        <a:lnSpc>
                          <a:spcPct val="100000"/>
                        </a:lnSpc>
                        <a:spcBef>
                          <a:spcPct val="0"/>
                        </a:spcBef>
                        <a:spcAft>
                          <a:spcPct val="0"/>
                        </a:spcAft>
                        <a:buClrTx/>
                        <a:buSzTx/>
                        <a:tabLst/>
                      </a:pPr>
                      <a:r>
                        <a:rPr kumimoji="0" lang="en-US" sz="1200" b="1" i="0" u="none" strike="noStrike" cap="none" normalizeH="0" baseline="0" dirty="0" smtClean="0">
                          <a:ln>
                            <a:noFill/>
                          </a:ln>
                          <a:solidFill>
                            <a:schemeClr val="bg1"/>
                          </a:solidFill>
                          <a:effectLst/>
                          <a:latin typeface="Tahoma" pitchFamily="34" charset="0"/>
                          <a:ea typeface="Tahoma" pitchFamily="34" charset="0"/>
                          <a:cs typeface="Tahoma" pitchFamily="34" charset="0"/>
                        </a:rPr>
                        <a:t>Data Integration / ETL</a:t>
                      </a:r>
                      <a:endParaRPr kumimoji="0" lang="en-US" sz="1200" b="0" i="0" u="none" strike="noStrike" cap="none" normalizeH="0" baseline="0" dirty="0" smtClean="0">
                        <a:ln>
                          <a:noFill/>
                        </a:ln>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algn="ctr"/>
                      <a:endParaRPr lang="en-US" sz="1200" b="1" dirty="0">
                        <a:solidFill>
                          <a:schemeClr val="bg1"/>
                        </a:solidFill>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1052540">
                <a:tc>
                  <a:txBody>
                    <a:bodyPr/>
                    <a:lstStyle/>
                    <a:p>
                      <a:pPr algn="l"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r>
              <a:tr h="904970">
                <a:tc>
                  <a:txBody>
                    <a:bodyPr/>
                    <a:lstStyle/>
                    <a:p>
                      <a:pPr algn="l"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algn="ctr" fontAlgn="b"/>
                      <a:endPar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r>
            </a:tbl>
          </a:graphicData>
        </a:graphic>
      </p:graphicFrame>
      <p:grpSp>
        <p:nvGrpSpPr>
          <p:cNvPr id="9" name="Group 13"/>
          <p:cNvGrpSpPr/>
          <p:nvPr/>
        </p:nvGrpSpPr>
        <p:grpSpPr>
          <a:xfrm>
            <a:off x="4607625" y="2006905"/>
            <a:ext cx="4275117" cy="1710048"/>
            <a:chOff x="736270" y="2707573"/>
            <a:chExt cx="4275117" cy="1710048"/>
          </a:xfrm>
        </p:grpSpPr>
        <p:pic>
          <p:nvPicPr>
            <p:cNvPr id="8" name="Picture 6" descr="Image result for informatica logo"/>
            <p:cNvPicPr>
              <a:picLocks noChangeAspect="1" noChangeArrowheads="1"/>
            </p:cNvPicPr>
            <p:nvPr/>
          </p:nvPicPr>
          <p:blipFill>
            <a:blip r:embed="rId5"/>
            <a:srcRect l="6181" t="30692" r="3948" b="33218"/>
            <a:stretch>
              <a:fillRect/>
            </a:stretch>
          </p:blipFill>
          <p:spPr bwMode="auto">
            <a:xfrm>
              <a:off x="736270" y="2707573"/>
              <a:ext cx="2054432" cy="831273"/>
            </a:xfrm>
            <a:prstGeom prst="rect">
              <a:avLst/>
            </a:prstGeom>
            <a:noFill/>
          </p:spPr>
        </p:pic>
        <p:pic>
          <p:nvPicPr>
            <p:cNvPr id="114691" name="Picture 3"/>
            <p:cNvPicPr>
              <a:picLocks noChangeAspect="1" noChangeArrowheads="1"/>
            </p:cNvPicPr>
            <p:nvPr/>
          </p:nvPicPr>
          <p:blipFill>
            <a:blip r:embed="rId6"/>
            <a:srcRect/>
            <a:stretch>
              <a:fillRect/>
            </a:stretch>
          </p:blipFill>
          <p:spPr bwMode="auto">
            <a:xfrm>
              <a:off x="2947554" y="2707574"/>
              <a:ext cx="2028207" cy="866899"/>
            </a:xfrm>
            <a:prstGeom prst="rect">
              <a:avLst/>
            </a:prstGeom>
            <a:noFill/>
            <a:ln w="9525">
              <a:noFill/>
              <a:miter lim="800000"/>
              <a:headEnd/>
              <a:tailEnd/>
            </a:ln>
            <a:effectLst/>
          </p:spPr>
        </p:pic>
        <p:pic>
          <p:nvPicPr>
            <p:cNvPr id="114693" name="Picture 5" descr="Image result for sap bods logo"/>
            <p:cNvPicPr>
              <a:picLocks noChangeAspect="1" noChangeArrowheads="1"/>
            </p:cNvPicPr>
            <p:nvPr/>
          </p:nvPicPr>
          <p:blipFill>
            <a:blip r:embed="rId7"/>
            <a:srcRect/>
            <a:stretch>
              <a:fillRect/>
            </a:stretch>
          </p:blipFill>
          <p:spPr bwMode="auto">
            <a:xfrm>
              <a:off x="787902" y="3715038"/>
              <a:ext cx="2010068" cy="702583"/>
            </a:xfrm>
            <a:prstGeom prst="rect">
              <a:avLst/>
            </a:prstGeom>
            <a:noFill/>
          </p:spPr>
        </p:pic>
        <p:pic>
          <p:nvPicPr>
            <p:cNvPr id="114696" name="Picture 8"/>
            <p:cNvPicPr>
              <a:picLocks noChangeAspect="1" noChangeArrowheads="1"/>
            </p:cNvPicPr>
            <p:nvPr/>
          </p:nvPicPr>
          <p:blipFill>
            <a:blip r:embed="rId8"/>
            <a:srcRect/>
            <a:stretch>
              <a:fillRect/>
            </a:stretch>
          </p:blipFill>
          <p:spPr bwMode="auto">
            <a:xfrm>
              <a:off x="2934258" y="3739491"/>
              <a:ext cx="2077129" cy="666254"/>
            </a:xfrm>
            <a:prstGeom prst="rect">
              <a:avLst/>
            </a:prstGeom>
            <a:noFill/>
            <a:ln w="9525">
              <a:noFill/>
              <a:miter lim="800000"/>
              <a:headEnd/>
              <a:tailEnd/>
            </a:ln>
            <a:effectLst/>
          </p:spPr>
        </p:pic>
      </p:grpSp>
    </p:spTree>
    <p:extLst>
      <p:ext uri="{BB962C8B-B14F-4D97-AF65-F5344CB8AC3E}">
        <p14:creationId xmlns:p14="http://schemas.microsoft.com/office/powerpoint/2010/main" val="3009403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lgn="just"/>
            <a:r>
              <a:rPr lang="en-US" altLang="en-US" sz="2600" dirty="0" smtClean="0">
                <a:solidFill>
                  <a:srgbClr val="262626"/>
                </a:solidFill>
              </a:rPr>
              <a:t>What is Business Intelligence?</a:t>
            </a:r>
            <a:endParaRPr lang="en-IN" altLang="en-US" sz="2600" dirty="0">
              <a:solidFill>
                <a:srgbClr val="262626"/>
              </a:solidFill>
            </a:endParaRPr>
          </a:p>
        </p:txBody>
      </p:sp>
      <p:sp>
        <p:nvSpPr>
          <p:cNvPr id="4" name="Rectangle 3"/>
          <p:cNvSpPr txBox="1">
            <a:spLocks noChangeArrowheads="1"/>
          </p:cNvSpPr>
          <p:nvPr/>
        </p:nvSpPr>
        <p:spPr>
          <a:xfrm>
            <a:off x="528452" y="760025"/>
            <a:ext cx="8081158" cy="4001979"/>
          </a:xfrm>
          <a:prstGeom prst="rect">
            <a:avLst/>
          </a:prstGeom>
        </p:spPr>
        <p:txBody>
          <a:bodyPr/>
          <a:lstStyle/>
          <a:p>
            <a:pPr algn="just"/>
            <a:endParaRPr lang="en-US" sz="1200" dirty="0" smtClean="0">
              <a:latin typeface="Tahoma" pitchFamily="34" charset="0"/>
              <a:ea typeface="Tahoma" pitchFamily="34" charset="0"/>
              <a:cs typeface="Tahoma" pitchFamily="34" charset="0"/>
            </a:endParaRPr>
          </a:p>
          <a:p>
            <a:pPr algn="just"/>
            <a:endParaRPr lang="en-US" sz="1200" dirty="0" smtClean="0">
              <a:latin typeface="Tahoma" pitchFamily="34" charset="0"/>
              <a:ea typeface="Tahoma" pitchFamily="34" charset="0"/>
              <a:cs typeface="Tahoma" pitchFamily="34" charset="0"/>
            </a:endParaRPr>
          </a:p>
          <a:p>
            <a:pPr algn="just"/>
            <a:r>
              <a:rPr lang="en-US" sz="1200" b="1" dirty="0">
                <a:latin typeface="Tahoma" pitchFamily="34" charset="0"/>
                <a:ea typeface="Tahoma" pitchFamily="34" charset="0"/>
                <a:cs typeface="Tahoma" pitchFamily="34" charset="0"/>
              </a:rPr>
              <a:t>Business intelligence (BI) </a:t>
            </a:r>
            <a:r>
              <a:rPr lang="en-US" sz="1200" dirty="0">
                <a:latin typeface="Tahoma" pitchFamily="34" charset="0"/>
                <a:ea typeface="Tahoma" pitchFamily="34" charset="0"/>
                <a:cs typeface="Tahoma" pitchFamily="34" charset="0"/>
              </a:rPr>
              <a:t>is the set of techniques and tools for the transformation of raw / production and operational data into meaningful and useful information for business analysis purposes for various level.</a:t>
            </a:r>
          </a:p>
          <a:p>
            <a:pPr algn="just"/>
            <a:endParaRPr lang="en-US" sz="1200" dirty="0" smtClean="0">
              <a:latin typeface="Tahoma" pitchFamily="34" charset="0"/>
              <a:ea typeface="Tahoma" pitchFamily="34" charset="0"/>
              <a:cs typeface="Tahoma" pitchFamily="34" charset="0"/>
            </a:endParaRPr>
          </a:p>
          <a:p>
            <a:pPr algn="just"/>
            <a:endParaRPr lang="en-US" sz="1200" dirty="0" smtClean="0">
              <a:latin typeface="Tahoma" pitchFamily="34" charset="0"/>
              <a:ea typeface="Tahoma" pitchFamily="34" charset="0"/>
              <a:cs typeface="Tahoma" pitchFamily="34" charset="0"/>
            </a:endParaRPr>
          </a:p>
          <a:p>
            <a:pPr algn="just"/>
            <a:r>
              <a:rPr lang="en-US" sz="1200" b="1" dirty="0" smtClean="0">
                <a:latin typeface="Tahoma" pitchFamily="34" charset="0"/>
                <a:ea typeface="Tahoma" pitchFamily="34" charset="0"/>
                <a:cs typeface="Tahoma" pitchFamily="34" charset="0"/>
              </a:rPr>
              <a:t>Business intelligence (BI) </a:t>
            </a:r>
            <a:r>
              <a:rPr lang="en-US" sz="1200" dirty="0" smtClean="0">
                <a:latin typeface="Tahoma" pitchFamily="34" charset="0"/>
                <a:ea typeface="Tahoma" pitchFamily="34" charset="0"/>
                <a:cs typeface="Tahoma" pitchFamily="34" charset="0"/>
              </a:rPr>
              <a:t>talks about how traditional data which transform into the BI which have multiple initiatives to measure, manage, and improve on the performance of individuals, processes, teams, and business units for the specific business area.</a:t>
            </a:r>
          </a:p>
          <a:p>
            <a:endParaRPr lang="en-US" sz="1200" dirty="0" smtClean="0"/>
          </a:p>
          <a:p>
            <a:endParaRPr lang="en-US" sz="1200" dirty="0" smtClean="0"/>
          </a:p>
          <a:p>
            <a:r>
              <a:rPr lang="en-US" sz="1200" b="1" dirty="0" smtClean="0">
                <a:latin typeface="Tahoma" pitchFamily="34" charset="0"/>
                <a:ea typeface="Tahoma" pitchFamily="34" charset="0"/>
                <a:cs typeface="Tahoma" pitchFamily="34" charset="0"/>
              </a:rPr>
              <a:t>During the operation of business</a:t>
            </a:r>
            <a:r>
              <a:rPr lang="en-US" sz="1200" dirty="0" smtClean="0">
                <a:latin typeface="Tahoma" pitchFamily="34" charset="0"/>
                <a:ea typeface="Tahoma" pitchFamily="34" charset="0"/>
                <a:cs typeface="Tahoma" pitchFamily="34" charset="0"/>
              </a:rPr>
              <a:t>, the following questions must be asked. The functions of monitoring, analyzing, and planning delve into these questions as follows :</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pPr marL="571500" lvl="1" indent="-228600">
              <a:buFont typeface="Arial" pitchFamily="34" charset="0"/>
              <a:buChar char="•"/>
            </a:pPr>
            <a:r>
              <a:rPr lang="en-US" sz="1200" dirty="0" smtClean="0">
                <a:latin typeface="Tahoma" pitchFamily="34" charset="0"/>
                <a:ea typeface="Tahoma" pitchFamily="34" charset="0"/>
                <a:cs typeface="Tahoma" pitchFamily="34" charset="0"/>
              </a:rPr>
              <a:t>What has happened?</a:t>
            </a:r>
          </a:p>
          <a:p>
            <a:pPr marL="571500" lvl="1" indent="-228600">
              <a:buFont typeface="Arial" pitchFamily="34" charset="0"/>
              <a:buChar char="•"/>
            </a:pPr>
            <a:r>
              <a:rPr lang="en-US" sz="1200" dirty="0" smtClean="0">
                <a:latin typeface="Tahoma" pitchFamily="34" charset="0"/>
                <a:ea typeface="Tahoma" pitchFamily="34" charset="0"/>
                <a:cs typeface="Tahoma" pitchFamily="34" charset="0"/>
              </a:rPr>
              <a:t>What is happening?</a:t>
            </a:r>
          </a:p>
          <a:p>
            <a:pPr marL="571500" lvl="1" indent="-228600">
              <a:buFont typeface="Arial" pitchFamily="34" charset="0"/>
              <a:buChar char="•"/>
            </a:pPr>
            <a:r>
              <a:rPr lang="en-US" sz="1200" dirty="0" smtClean="0">
                <a:latin typeface="Tahoma" pitchFamily="34" charset="0"/>
                <a:ea typeface="Tahoma" pitchFamily="34" charset="0"/>
                <a:cs typeface="Tahoma" pitchFamily="34" charset="0"/>
              </a:rPr>
              <a:t>Why? </a:t>
            </a:r>
          </a:p>
          <a:p>
            <a:pPr marL="571500" lvl="1" indent="-228600">
              <a:buFont typeface="Arial" pitchFamily="34" charset="0"/>
              <a:buChar char="•"/>
            </a:pPr>
            <a:r>
              <a:rPr lang="en-US" sz="1200" dirty="0" smtClean="0">
                <a:latin typeface="Tahoma" pitchFamily="34" charset="0"/>
                <a:ea typeface="Tahoma" pitchFamily="34" charset="0"/>
                <a:cs typeface="Tahoma" pitchFamily="34" charset="0"/>
              </a:rPr>
              <a:t>What will happen?</a:t>
            </a:r>
          </a:p>
          <a:p>
            <a:pPr marL="571500" lvl="1" indent="-228600">
              <a:buFont typeface="Arial" pitchFamily="34" charset="0"/>
              <a:buChar char="•"/>
            </a:pPr>
            <a:r>
              <a:rPr lang="en-US" sz="1200" dirty="0" smtClean="0">
                <a:latin typeface="Tahoma" pitchFamily="34" charset="0"/>
                <a:ea typeface="Tahoma" pitchFamily="34" charset="0"/>
                <a:cs typeface="Tahoma" pitchFamily="34" charset="0"/>
              </a:rPr>
              <a:t>What do we want to have happen?</a:t>
            </a:r>
          </a:p>
          <a:p>
            <a:pPr algn="just"/>
            <a:endParaRPr lang="en-US" sz="1200" dirty="0" smtClean="0">
              <a:latin typeface="Tahoma" pitchFamily="34" charset="0"/>
              <a:ea typeface="Tahoma" pitchFamily="34" charset="0"/>
              <a:cs typeface="Tahoma" pitchFamily="34" charset="0"/>
            </a:endParaRPr>
          </a:p>
          <a:p>
            <a:pPr algn="just"/>
            <a:endParaRPr lang="en-US" sz="1200" dirty="0" smtClean="0">
              <a:latin typeface="Tahoma" pitchFamily="34" charset="0"/>
              <a:ea typeface="Tahoma" pitchFamily="34" charset="0"/>
              <a:cs typeface="Tahoma" pitchFamily="34" charset="0"/>
            </a:endParaRPr>
          </a:p>
          <a:p>
            <a:pPr algn="just"/>
            <a:endParaRPr lang="en-US" sz="1200"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670570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lgn="just"/>
            <a:r>
              <a:rPr lang="en-US" altLang="en-US" sz="2600" dirty="0" smtClean="0">
                <a:solidFill>
                  <a:srgbClr val="262626"/>
                </a:solidFill>
              </a:rPr>
              <a:t>What is Business Intelligence </a:t>
            </a:r>
            <a:r>
              <a:rPr lang="en-US" altLang="en-US" sz="2600" dirty="0">
                <a:solidFill>
                  <a:srgbClr val="262626"/>
                </a:solidFill>
              </a:rPr>
              <a:t>Categories?</a:t>
            </a:r>
            <a:endParaRPr lang="en-IN" altLang="en-US" sz="2600" dirty="0">
              <a:solidFill>
                <a:srgbClr val="262626"/>
              </a:solidFill>
            </a:endParaRPr>
          </a:p>
        </p:txBody>
      </p:sp>
      <p:sp>
        <p:nvSpPr>
          <p:cNvPr id="4" name="Rectangle 3"/>
          <p:cNvSpPr txBox="1">
            <a:spLocks noChangeArrowheads="1"/>
          </p:cNvSpPr>
          <p:nvPr/>
        </p:nvSpPr>
        <p:spPr>
          <a:xfrm>
            <a:off x="444335" y="855771"/>
            <a:ext cx="8318665" cy="4001979"/>
          </a:xfrm>
          <a:prstGeom prst="rect">
            <a:avLst/>
          </a:prstGeom>
        </p:spPr>
        <p:txBody>
          <a:bodyPr/>
          <a:lstStyle/>
          <a:p>
            <a:pPr algn="just"/>
            <a:endParaRPr lang="en-US" sz="1200" dirty="0" smtClean="0">
              <a:latin typeface="Tahoma" pitchFamily="34" charset="0"/>
              <a:ea typeface="Tahoma" pitchFamily="34" charset="0"/>
              <a:cs typeface="Tahoma" pitchFamily="34" charset="0"/>
            </a:endParaRPr>
          </a:p>
          <a:p>
            <a:pPr algn="just"/>
            <a:endParaRPr lang="en-US" sz="1200" dirty="0" smtClean="0">
              <a:latin typeface="Tahoma" pitchFamily="34" charset="0"/>
              <a:ea typeface="Tahoma" pitchFamily="34" charset="0"/>
              <a:cs typeface="Tahoma" pitchFamily="34" charset="0"/>
            </a:endParaRPr>
          </a:p>
          <a:p>
            <a:pPr algn="just"/>
            <a:r>
              <a:rPr lang="en-US" sz="1200" b="1" dirty="0">
                <a:latin typeface="Tahoma" pitchFamily="34" charset="0"/>
                <a:ea typeface="Tahoma" pitchFamily="34" charset="0"/>
                <a:cs typeface="Tahoma" pitchFamily="34" charset="0"/>
              </a:rPr>
              <a:t>Strategic Business Intelligence</a:t>
            </a:r>
            <a:r>
              <a:rPr lang="en-US" sz="1200" dirty="0">
                <a:latin typeface="Tahoma" pitchFamily="34" charset="0"/>
                <a:ea typeface="Tahoma" pitchFamily="34" charset="0"/>
                <a:cs typeface="Tahoma" pitchFamily="34" charset="0"/>
              </a:rPr>
              <a:t>:  Management collaborates and agrees on a strategy and a method in which they would like to see information presented, for example, in maps, scorecards, reports, or dashboards. </a:t>
            </a:r>
          </a:p>
          <a:p>
            <a:pPr algn="just"/>
            <a:endParaRPr lang="en-US" sz="1200" dirty="0">
              <a:latin typeface="Tahoma" pitchFamily="34" charset="0"/>
              <a:ea typeface="Tahoma" pitchFamily="34" charset="0"/>
              <a:cs typeface="Tahoma" pitchFamily="34" charset="0"/>
            </a:endParaRPr>
          </a:p>
          <a:p>
            <a:pPr algn="just"/>
            <a:endParaRPr lang="en-US" sz="1200" dirty="0">
              <a:latin typeface="Tahoma" pitchFamily="34" charset="0"/>
              <a:ea typeface="Tahoma" pitchFamily="34" charset="0"/>
              <a:cs typeface="Tahoma" pitchFamily="34" charset="0"/>
            </a:endParaRPr>
          </a:p>
          <a:p>
            <a:pPr algn="just"/>
            <a:r>
              <a:rPr lang="en-US" sz="1200" dirty="0">
                <a:latin typeface="Tahoma" pitchFamily="34" charset="0"/>
                <a:ea typeface="Tahoma" pitchFamily="34" charset="0"/>
                <a:cs typeface="Tahoma" pitchFamily="34" charset="0"/>
              </a:rPr>
              <a:t>Now that you have your strategy defined, it is imperative that you do something with the data that you have collected</a:t>
            </a:r>
          </a:p>
          <a:p>
            <a:pPr algn="just"/>
            <a:endParaRPr lang="en-US" sz="1200" dirty="0">
              <a:latin typeface="Tahoma" pitchFamily="34" charset="0"/>
              <a:ea typeface="Tahoma" pitchFamily="34" charset="0"/>
              <a:cs typeface="Tahoma" pitchFamily="34" charset="0"/>
            </a:endParaRPr>
          </a:p>
          <a:p>
            <a:pPr algn="just"/>
            <a:endParaRPr lang="en-US" sz="1200" dirty="0">
              <a:latin typeface="Tahoma" pitchFamily="34" charset="0"/>
              <a:ea typeface="Tahoma" pitchFamily="34" charset="0"/>
              <a:cs typeface="Tahoma" pitchFamily="34" charset="0"/>
            </a:endParaRPr>
          </a:p>
          <a:p>
            <a:pPr algn="just"/>
            <a:r>
              <a:rPr lang="en-US" sz="1200" b="1" dirty="0">
                <a:latin typeface="Tahoma" pitchFamily="34" charset="0"/>
                <a:ea typeface="Tahoma" pitchFamily="34" charset="0"/>
                <a:cs typeface="Tahoma" pitchFamily="34" charset="0"/>
              </a:rPr>
              <a:t>Analytical Business Intelligence</a:t>
            </a:r>
            <a:r>
              <a:rPr lang="en-US" sz="1200" dirty="0">
                <a:latin typeface="Tahoma" pitchFamily="34" charset="0"/>
                <a:ea typeface="Tahoma" pitchFamily="34" charset="0"/>
                <a:cs typeface="Tahoma" pitchFamily="34" charset="0"/>
              </a:rPr>
              <a:t>: Once Strategic BI sets the foundation in the form of key performance metrics, then Analytical BI is employed to identify the source of an issue once it has been uncovered. </a:t>
            </a:r>
          </a:p>
          <a:p>
            <a:pPr algn="just"/>
            <a:endParaRPr lang="en-US" sz="1200" dirty="0">
              <a:latin typeface="Tahoma" pitchFamily="34" charset="0"/>
              <a:ea typeface="Tahoma" pitchFamily="34" charset="0"/>
              <a:cs typeface="Tahoma" pitchFamily="34" charset="0"/>
            </a:endParaRPr>
          </a:p>
          <a:p>
            <a:pPr algn="just"/>
            <a:endParaRPr lang="en-US" sz="1200" dirty="0">
              <a:latin typeface="Tahoma" pitchFamily="34" charset="0"/>
              <a:ea typeface="Tahoma" pitchFamily="34" charset="0"/>
              <a:cs typeface="Tahoma" pitchFamily="34" charset="0"/>
            </a:endParaRPr>
          </a:p>
          <a:p>
            <a:pPr algn="just"/>
            <a:r>
              <a:rPr lang="en-US" sz="1200" dirty="0">
                <a:latin typeface="Tahoma" pitchFamily="34" charset="0"/>
                <a:ea typeface="Tahoma" pitchFamily="34" charset="0"/>
                <a:cs typeface="Tahoma" pitchFamily="34" charset="0"/>
              </a:rPr>
              <a:t>Tools like analytic dashboards, OLAP, predictive analytics, and ad hoc queries are utilized to determine the location or the cause of a major problem. </a:t>
            </a:r>
          </a:p>
        </p:txBody>
      </p:sp>
    </p:spTree>
    <p:extLst>
      <p:ext uri="{BB962C8B-B14F-4D97-AF65-F5344CB8AC3E}">
        <p14:creationId xmlns:p14="http://schemas.microsoft.com/office/powerpoint/2010/main" val="1780020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98833" y="145916"/>
            <a:ext cx="8599252" cy="492443"/>
          </a:xfrm>
          <a:prstGeom prst="rect">
            <a:avLst/>
          </a:prstGeom>
          <a:noFill/>
        </p:spPr>
        <p:txBody>
          <a:bodyPr wrap="square" rtlCol="0">
            <a:spAutoFit/>
          </a:bodyPr>
          <a:lstStyle/>
          <a:p>
            <a:r>
              <a:rPr lang="en-US" altLang="en-US" sz="2600" dirty="0" smtClean="0"/>
              <a:t>Data Ware House Architecture</a:t>
            </a:r>
            <a:endParaRPr lang="en-IN" sz="2600" dirty="0">
              <a:solidFill>
                <a:srgbClr val="262626"/>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123950"/>
            <a:ext cx="4572000" cy="2978331"/>
          </a:xfrm>
          <a:prstGeom prst="rect">
            <a:avLst/>
          </a:prstGeom>
        </p:spPr>
      </p:pic>
    </p:spTree>
    <p:extLst>
      <p:ext uri="{BB962C8B-B14F-4D97-AF65-F5344CB8AC3E}">
        <p14:creationId xmlns:p14="http://schemas.microsoft.com/office/powerpoint/2010/main" val="1557486026"/>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r>
              <a:rPr lang="en-US" sz="2600" dirty="0" smtClean="0">
                <a:solidFill>
                  <a:srgbClr val="262626"/>
                </a:solidFill>
              </a:rPr>
              <a:t>                         - CA ERwin Introduction</a:t>
            </a:r>
            <a:endParaRPr lang="en-IN" sz="2600" dirty="0">
              <a:solidFill>
                <a:srgbClr val="262626"/>
              </a:solidFill>
            </a:endParaRPr>
          </a:p>
        </p:txBody>
      </p:sp>
      <p:sp>
        <p:nvSpPr>
          <p:cNvPr id="6" name="Rectangle 3"/>
          <p:cNvSpPr txBox="1">
            <a:spLocks noChangeArrowheads="1"/>
          </p:cNvSpPr>
          <p:nvPr/>
        </p:nvSpPr>
        <p:spPr>
          <a:xfrm>
            <a:off x="480957" y="831273"/>
            <a:ext cx="3022263" cy="3978233"/>
          </a:xfrm>
          <a:prstGeom prst="rect">
            <a:avLst/>
          </a:prstGeom>
        </p:spPr>
        <p:txBody>
          <a:bodyPr/>
          <a:lstStyle/>
          <a:p>
            <a:pPr marL="342875" lvl="0" indent="-342875" algn="just" defTabSz="914333">
              <a:spcBef>
                <a:spcPct val="20000"/>
              </a:spcBef>
              <a:buFont typeface="Arial" pitchFamily="34" charset="0"/>
              <a:buChar char="•"/>
              <a:defRPr/>
            </a:pPr>
            <a:r>
              <a:rPr lang="en-US" sz="1200" dirty="0" smtClean="0">
                <a:latin typeface="Tahoma" pitchFamily="34" charset="0"/>
                <a:ea typeface="Tahoma" pitchFamily="34" charset="0"/>
                <a:cs typeface="Tahoma" pitchFamily="34" charset="0"/>
              </a:rPr>
              <a:t>ERwin is a popular data modeling tool used by a number of major companies throughout the world.  The product is currently owned, developed, and marketed by Computer Associates, a leading software company.  </a:t>
            </a:r>
          </a:p>
          <a:p>
            <a:pPr marL="342875" lvl="0" indent="-342875" algn="just" defTabSz="914333">
              <a:spcBef>
                <a:spcPct val="20000"/>
              </a:spcBef>
              <a:buFont typeface="Arial" pitchFamily="34" charset="0"/>
              <a:buChar char="•"/>
              <a:defRPr/>
            </a:pPr>
            <a:endParaRPr lang="en-US" sz="1200" dirty="0" smtClean="0">
              <a:latin typeface="Tahoma" pitchFamily="34" charset="0"/>
              <a:ea typeface="Tahoma" pitchFamily="34" charset="0"/>
              <a:cs typeface="Tahoma" pitchFamily="34" charset="0"/>
            </a:endParaRPr>
          </a:p>
          <a:p>
            <a:pPr marL="342875" lvl="0" indent="-342875" algn="just" defTabSz="914333">
              <a:spcBef>
                <a:spcPct val="20000"/>
              </a:spcBef>
              <a:buFont typeface="Arial" pitchFamily="34" charset="0"/>
              <a:buChar char="•"/>
              <a:defRPr/>
            </a:pPr>
            <a:r>
              <a:rPr lang="en-US" sz="1200" dirty="0" smtClean="0">
                <a:latin typeface="Tahoma" pitchFamily="34" charset="0"/>
                <a:ea typeface="Tahoma" pitchFamily="34" charset="0"/>
                <a:cs typeface="Tahoma" pitchFamily="34" charset="0"/>
              </a:rPr>
              <a:t>The product supports a variety of aspects of database design, including data modeling, forward engineering (the creation of a database schema and physical database on the basis of a data model), and reverse engineering (the creation of a data model on the basis of an existing database) for a wide variety of relational DBMS, including Microsoft Access, Oracle, DB2, Sybase, and others.</a:t>
            </a:r>
          </a:p>
          <a:p>
            <a:pPr marL="342875" lvl="0" indent="-342875" algn="just" defTabSz="914333">
              <a:spcBef>
                <a:spcPct val="20000"/>
              </a:spcBef>
              <a:buFont typeface="Arial" pitchFamily="34" charset="0"/>
              <a:buChar char="•"/>
              <a:defRPr/>
            </a:pPr>
            <a:endParaRPr lang="en-US" sz="1200" dirty="0" smtClean="0">
              <a:latin typeface="Tahoma" pitchFamily="34" charset="0"/>
              <a:ea typeface="Tahoma" pitchFamily="34" charset="0"/>
              <a:cs typeface="Tahoma" pitchFamily="34" charset="0"/>
            </a:endParaRPr>
          </a:p>
          <a:p>
            <a:pPr marL="342875" lvl="0" indent="-342875" algn="just" defTabSz="914333">
              <a:spcBef>
                <a:spcPct val="20000"/>
              </a:spcBef>
              <a:defRPr/>
            </a:pPr>
            <a:endParaRPr lang="en-US" sz="1200" dirty="0" smtClean="0">
              <a:latin typeface="Tahoma" pitchFamily="34" charset="0"/>
              <a:ea typeface="Tahoma" pitchFamily="34" charset="0"/>
              <a:cs typeface="Tahoma" pitchFamily="34" charset="0"/>
            </a:endParaRPr>
          </a:p>
        </p:txBody>
      </p:sp>
      <p:pic>
        <p:nvPicPr>
          <p:cNvPr id="34818" name="Picture 2" descr="http://erwin.com/assets/images/logo-erwin.png"/>
          <p:cNvPicPr>
            <a:picLocks noChangeAspect="1" noChangeArrowheads="1"/>
          </p:cNvPicPr>
          <p:nvPr/>
        </p:nvPicPr>
        <p:blipFill>
          <a:blip r:embed="rId3"/>
          <a:srcRect t="19430"/>
          <a:stretch>
            <a:fillRect/>
          </a:stretch>
        </p:blipFill>
        <p:spPr bwMode="auto">
          <a:xfrm>
            <a:off x="1319357" y="142504"/>
            <a:ext cx="914400" cy="590922"/>
          </a:xfrm>
          <a:prstGeom prst="rect">
            <a:avLst/>
          </a:prstGeom>
          <a:noFill/>
        </p:spPr>
      </p:pic>
      <p:pic>
        <p:nvPicPr>
          <p:cNvPr id="8" name="Picture 7"/>
          <p:cNvPicPr/>
          <p:nvPr/>
        </p:nvPicPr>
        <p:blipFill>
          <a:blip r:embed="rId4"/>
          <a:srcRect/>
          <a:stretch>
            <a:fillRect/>
          </a:stretch>
        </p:blipFill>
        <p:spPr bwMode="auto">
          <a:xfrm>
            <a:off x="3574474" y="902525"/>
            <a:ext cx="5486402" cy="3871356"/>
          </a:xfrm>
          <a:prstGeom prst="rect">
            <a:avLst/>
          </a:prstGeom>
          <a:noFill/>
          <a:ln w="9525">
            <a:noFill/>
            <a:miter lim="800000"/>
            <a:headEnd/>
            <a:tailEnd/>
          </a:ln>
        </p:spPr>
      </p:pic>
      <p:pic>
        <p:nvPicPr>
          <p:cNvPr id="34822" name="Picture 6"/>
          <p:cNvPicPr>
            <a:picLocks noChangeAspect="1" noChangeArrowheads="1"/>
          </p:cNvPicPr>
          <p:nvPr/>
        </p:nvPicPr>
        <p:blipFill>
          <a:blip r:embed="rId5"/>
          <a:srcRect/>
          <a:stretch>
            <a:fillRect/>
          </a:stretch>
        </p:blipFill>
        <p:spPr bwMode="auto">
          <a:xfrm>
            <a:off x="530431" y="154379"/>
            <a:ext cx="728354" cy="418360"/>
          </a:xfrm>
          <a:prstGeom prst="rect">
            <a:avLst/>
          </a:prstGeom>
          <a:noFill/>
          <a:ln w="9525">
            <a:noFill/>
            <a:miter lim="800000"/>
            <a:headEnd/>
            <a:tailEnd/>
          </a:ln>
          <a:effectLst/>
        </p:spPr>
      </p:pic>
    </p:spTree>
    <p:extLst>
      <p:ext uri="{BB962C8B-B14F-4D97-AF65-F5344CB8AC3E}">
        <p14:creationId xmlns:p14="http://schemas.microsoft.com/office/powerpoint/2010/main" val="2433045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r>
              <a:rPr lang="en-US" sz="2600" dirty="0" smtClean="0">
                <a:solidFill>
                  <a:srgbClr val="262626"/>
                </a:solidFill>
              </a:rPr>
              <a:t>Physical ER Diagram</a:t>
            </a:r>
            <a:endParaRPr lang="en-IN" sz="2600" dirty="0">
              <a:solidFill>
                <a:srgbClr val="262626"/>
              </a:solidFill>
            </a:endParaRPr>
          </a:p>
        </p:txBody>
      </p:sp>
      <p:pic>
        <p:nvPicPr>
          <p:cNvPr id="142338" name="Picture 2" descr="http://www.isqa.unomaha.edu/wolcott/tutorials/erwin/dbschema_files/213_PhysicalSchema.gif" title="Physical E R Diagram"/>
          <p:cNvPicPr>
            <a:picLocks noChangeAspect="1" noChangeArrowheads="1"/>
          </p:cNvPicPr>
          <p:nvPr/>
        </p:nvPicPr>
        <p:blipFill>
          <a:blip r:embed="rId3"/>
          <a:srcRect/>
          <a:stretch>
            <a:fillRect/>
          </a:stretch>
        </p:blipFill>
        <p:spPr bwMode="auto">
          <a:xfrm>
            <a:off x="523710" y="717983"/>
            <a:ext cx="8418409" cy="4067773"/>
          </a:xfrm>
          <a:prstGeom prst="rect">
            <a:avLst/>
          </a:prstGeom>
          <a:noFill/>
          <a:ln>
            <a:solidFill>
              <a:schemeClr val="tx1"/>
            </a:solidFill>
          </a:ln>
        </p:spPr>
      </p:pic>
      <p:pic>
        <p:nvPicPr>
          <p:cNvPr id="5" name="Picture 2"/>
          <p:cNvPicPr>
            <a:picLocks noChangeAspect="1" noChangeArrowheads="1"/>
          </p:cNvPicPr>
          <p:nvPr/>
        </p:nvPicPr>
        <p:blipFill>
          <a:blip r:embed="rId4"/>
          <a:srcRect/>
          <a:stretch>
            <a:fillRect/>
          </a:stretch>
        </p:blipFill>
        <p:spPr bwMode="auto">
          <a:xfrm>
            <a:off x="3264414" y="165266"/>
            <a:ext cx="1000125" cy="419100"/>
          </a:xfrm>
          <a:prstGeom prst="rect">
            <a:avLst/>
          </a:prstGeom>
          <a:noFill/>
          <a:ln w="9525">
            <a:noFill/>
            <a:miter lim="800000"/>
            <a:headEnd/>
            <a:tailEnd/>
          </a:ln>
          <a:effectLst/>
        </p:spPr>
      </p:pic>
    </p:spTree>
    <p:extLst>
      <p:ext uri="{BB962C8B-B14F-4D97-AF65-F5344CB8AC3E}">
        <p14:creationId xmlns:p14="http://schemas.microsoft.com/office/powerpoint/2010/main" val="3413101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r>
              <a:rPr lang="en-US" sz="2600" dirty="0" smtClean="0">
                <a:solidFill>
                  <a:srgbClr val="262626"/>
                </a:solidFill>
              </a:rPr>
              <a:t>Open Source VS Commercial ETL Tools</a:t>
            </a:r>
            <a:endParaRPr lang="en-IN" sz="2600" dirty="0">
              <a:solidFill>
                <a:srgbClr val="262626"/>
              </a:solidFill>
            </a:endParaRPr>
          </a:p>
        </p:txBody>
      </p:sp>
      <p:graphicFrame>
        <p:nvGraphicFramePr>
          <p:cNvPr id="11" name="Table 10"/>
          <p:cNvGraphicFramePr>
            <a:graphicFrameLocks noGrp="1"/>
          </p:cNvGraphicFramePr>
          <p:nvPr>
            <p:extLst/>
          </p:nvPr>
        </p:nvGraphicFramePr>
        <p:xfrm>
          <a:off x="532412" y="724397"/>
          <a:ext cx="8409707" cy="341434"/>
        </p:xfrm>
        <a:graphic>
          <a:graphicData uri="http://schemas.openxmlformats.org/drawingml/2006/table">
            <a:tbl>
              <a:tblPr firstRow="1" bandRow="1"/>
              <a:tblGrid>
                <a:gridCol w="5381500"/>
                <a:gridCol w="3028207"/>
              </a:tblGrid>
              <a:tr h="341434">
                <a:tc>
                  <a:txBody>
                    <a:bodyPr/>
                    <a:lstStyle/>
                    <a:p>
                      <a:pPr marL="0" marR="0" indent="0" algn="ctr" defTabSz="914333" rtl="0" eaLnBrk="1" fontAlgn="auto" latinLnBrk="0" hangingPunct="1">
                        <a:lnSpc>
                          <a:spcPct val="100000"/>
                        </a:lnSpc>
                        <a:spcBef>
                          <a:spcPts val="0"/>
                        </a:spcBef>
                        <a:spcAft>
                          <a:spcPts val="0"/>
                        </a:spcAft>
                        <a:buClrTx/>
                        <a:buSzTx/>
                        <a:buFontTx/>
                        <a:buNone/>
                        <a:tabLst/>
                        <a:defRPr/>
                      </a:pPr>
                      <a:r>
                        <a:rPr lang="en-US" sz="1200" b="1" baseline="0" dirty="0" smtClean="0">
                          <a:solidFill>
                            <a:schemeClr val="bg1"/>
                          </a:solidFill>
                          <a:effectLst/>
                          <a:latin typeface="Tahoma" pitchFamily="34" charset="0"/>
                          <a:ea typeface="Tahoma" pitchFamily="34" charset="0"/>
                          <a:cs typeface="Tahoma" pitchFamily="34" charset="0"/>
                        </a:rPr>
                        <a:t>                                                 </a:t>
                      </a:r>
                      <a:r>
                        <a:rPr lang="en-US" sz="1200" b="1" dirty="0" smtClean="0">
                          <a:solidFill>
                            <a:schemeClr val="bg1"/>
                          </a:solidFill>
                          <a:effectLst/>
                          <a:latin typeface="Tahoma" pitchFamily="34" charset="0"/>
                          <a:ea typeface="Tahoma" pitchFamily="34" charset="0"/>
                          <a:cs typeface="Tahoma" pitchFamily="34" charset="0"/>
                        </a:rPr>
                        <a:t>Open Source ETL</a:t>
                      </a: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algn="ctr"/>
                      <a:r>
                        <a:rPr lang="en-US" sz="1200" b="1" dirty="0" smtClean="0">
                          <a:solidFill>
                            <a:schemeClr val="bg1"/>
                          </a:solidFill>
                          <a:effectLst/>
                          <a:latin typeface="Tahoma" pitchFamily="34" charset="0"/>
                          <a:ea typeface="Tahoma" pitchFamily="34" charset="0"/>
                          <a:cs typeface="Tahoma" pitchFamily="34" charset="0"/>
                        </a:rPr>
                        <a:t>Commercial ETL</a:t>
                      </a:r>
                      <a:endParaRPr lang="en-US" sz="1200" b="1" dirty="0">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bl>
          </a:graphicData>
        </a:graphic>
      </p:graphicFrame>
      <p:graphicFrame>
        <p:nvGraphicFramePr>
          <p:cNvPr id="12" name="Table 11"/>
          <p:cNvGraphicFramePr>
            <a:graphicFrameLocks noGrp="1"/>
          </p:cNvGraphicFramePr>
          <p:nvPr>
            <p:extLst/>
          </p:nvPr>
        </p:nvGraphicFramePr>
        <p:xfrm>
          <a:off x="530432" y="1114303"/>
          <a:ext cx="8411686" cy="1276291"/>
        </p:xfrm>
        <a:graphic>
          <a:graphicData uri="http://schemas.openxmlformats.org/drawingml/2006/table">
            <a:tbl>
              <a:tblPr firstRow="1" bandRow="1"/>
              <a:tblGrid>
                <a:gridCol w="2485900"/>
                <a:gridCol w="2897578"/>
                <a:gridCol w="3028208"/>
              </a:tblGrid>
              <a:tr h="341434">
                <a:tc>
                  <a:txBody>
                    <a:bodyPr/>
                    <a:lstStyle/>
                    <a:p>
                      <a:pPr marL="0" marR="0" indent="0" algn="l" defTabSz="914333"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effectLst/>
                          <a:latin typeface="Tahoma" pitchFamily="34" charset="0"/>
                          <a:ea typeface="Tahoma" pitchFamily="34" charset="0"/>
                          <a:cs typeface="Tahoma" pitchFamily="34" charset="0"/>
                        </a:rPr>
                        <a:t>License</a:t>
                      </a:r>
                      <a:r>
                        <a:rPr lang="en-US" sz="1200" b="1" baseline="0" dirty="0" smtClean="0">
                          <a:solidFill>
                            <a:schemeClr val="bg1"/>
                          </a:solidFill>
                          <a:effectLst/>
                          <a:latin typeface="Tahoma" pitchFamily="34" charset="0"/>
                          <a:ea typeface="Tahoma" pitchFamily="34" charset="0"/>
                          <a:cs typeface="Tahoma" pitchFamily="34" charset="0"/>
                        </a:rPr>
                        <a:t> Details</a:t>
                      </a:r>
                      <a:endParaRPr lang="en-US" sz="1200" b="1" dirty="0">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gridSpan="2">
                  <a:txBody>
                    <a:bodyPr/>
                    <a:lstStyle/>
                    <a:p>
                      <a:pPr algn="l"/>
                      <a:endParaRPr lang="en-US" sz="1200" b="1" dirty="0">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algn="ctr"/>
                      <a:endParaRPr lang="en-US" sz="1200" b="1" dirty="0">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41434">
                <a:tc>
                  <a:txBody>
                    <a:bodyPr/>
                    <a:lstStyle/>
                    <a:p>
                      <a:pPr marL="0" marR="0">
                        <a:lnSpc>
                          <a:spcPts val="1360"/>
                        </a:lnSpc>
                        <a:spcBef>
                          <a:spcPts val="0"/>
                        </a:spcBef>
                        <a:spcAft>
                          <a:spcPts val="0"/>
                        </a:spcAft>
                      </a:pPr>
                      <a:r>
                        <a:rPr lang="en-US" sz="1200" dirty="0">
                          <a:latin typeface="Tahoma"/>
                          <a:ea typeface="Times New Roman"/>
                          <a:cs typeface="Times New Roman"/>
                        </a:rPr>
                        <a:t>Licensing Model</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Open-Core Model. No charges for extra CPU cycles</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Core Model. Extra usage charges can be applied for over-the-limit CPU cycles</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440827">
                <a:tc>
                  <a:txBody>
                    <a:bodyPr/>
                    <a:lstStyle/>
                    <a:p>
                      <a:pPr marL="0" marR="0">
                        <a:lnSpc>
                          <a:spcPts val="1360"/>
                        </a:lnSpc>
                        <a:spcBef>
                          <a:spcPts val="0"/>
                        </a:spcBef>
                        <a:spcAft>
                          <a:spcPts val="0"/>
                        </a:spcAft>
                      </a:pPr>
                      <a:r>
                        <a:rPr lang="en-US" sz="1200" dirty="0">
                          <a:latin typeface="Tahoma"/>
                          <a:ea typeface="Times New Roman"/>
                          <a:cs typeface="Times New Roman"/>
                        </a:rPr>
                        <a:t>Licensing Channel</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via GNU public license/Apache license</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Vendor specific</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graphicFrame>
        <p:nvGraphicFramePr>
          <p:cNvPr id="13" name="Table 12"/>
          <p:cNvGraphicFramePr>
            <a:graphicFrameLocks noGrp="1"/>
          </p:cNvGraphicFramePr>
          <p:nvPr>
            <p:extLst/>
          </p:nvPr>
        </p:nvGraphicFramePr>
        <p:xfrm>
          <a:off x="528453" y="2302278"/>
          <a:ext cx="8411686" cy="2479105"/>
        </p:xfrm>
        <a:graphic>
          <a:graphicData uri="http://schemas.openxmlformats.org/drawingml/2006/table">
            <a:tbl>
              <a:tblPr firstRow="1" bandRow="1"/>
              <a:tblGrid>
                <a:gridCol w="2487879"/>
                <a:gridCol w="2895599"/>
                <a:gridCol w="3028208"/>
              </a:tblGrid>
              <a:tr h="325185">
                <a:tc>
                  <a:txBody>
                    <a:bodyPr/>
                    <a:lstStyle/>
                    <a:p>
                      <a:pPr marL="0" marR="0" indent="0" algn="l" defTabSz="914333"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effectLst/>
                          <a:latin typeface="Tahoma" pitchFamily="34" charset="0"/>
                          <a:ea typeface="Tahoma" pitchFamily="34" charset="0"/>
                          <a:cs typeface="Tahoma" pitchFamily="34" charset="0"/>
                        </a:rPr>
                        <a:t>Cost Differentiation</a:t>
                      </a:r>
                      <a:endParaRPr lang="en-US" sz="1200" b="1" dirty="0">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gridSpan="2">
                  <a:txBody>
                    <a:bodyPr/>
                    <a:lstStyle/>
                    <a:p>
                      <a:pPr algn="l"/>
                      <a:endParaRPr lang="en-US" sz="1200" b="1" dirty="0">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algn="ctr"/>
                      <a:endParaRPr lang="en-US" sz="1200" b="1" dirty="0">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470519">
                <a:tc>
                  <a:txBody>
                    <a:bodyPr/>
                    <a:lstStyle/>
                    <a:p>
                      <a:pPr marL="0" marR="0">
                        <a:lnSpc>
                          <a:spcPts val="1360"/>
                        </a:lnSpc>
                        <a:spcBef>
                          <a:spcPts val="0"/>
                        </a:spcBef>
                        <a:spcAft>
                          <a:spcPts val="0"/>
                        </a:spcAft>
                      </a:pPr>
                      <a:r>
                        <a:rPr lang="en-US" sz="1200" dirty="0">
                          <a:latin typeface="Tahoma"/>
                          <a:ea typeface="Times New Roman"/>
                          <a:cs typeface="Times New Roman"/>
                        </a:rPr>
                        <a:t>License Costs</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30-60% &lt; 1X times Commercial license (Mostly)</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1X times</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470519">
                <a:tc>
                  <a:txBody>
                    <a:bodyPr/>
                    <a:lstStyle/>
                    <a:p>
                      <a:pPr marL="0" marR="0">
                        <a:lnSpc>
                          <a:spcPts val="1360"/>
                        </a:lnSpc>
                        <a:spcBef>
                          <a:spcPts val="0"/>
                        </a:spcBef>
                        <a:spcAft>
                          <a:spcPts val="0"/>
                        </a:spcAft>
                      </a:pPr>
                      <a:r>
                        <a:rPr lang="en-US" sz="1200" dirty="0">
                          <a:latin typeface="Tahoma"/>
                          <a:ea typeface="Times New Roman"/>
                          <a:cs typeface="Times New Roman"/>
                        </a:rPr>
                        <a:t>Support and Maintenance Costs</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a:lnSpc>
                          <a:spcPts val="1360"/>
                        </a:lnSpc>
                        <a:spcBef>
                          <a:spcPts val="0"/>
                        </a:spcBef>
                        <a:spcAft>
                          <a:spcPts val="0"/>
                        </a:spcAft>
                      </a:pPr>
                      <a:r>
                        <a:rPr lang="en-US" sz="1200">
                          <a:latin typeface="Tahoma"/>
                          <a:ea typeface="Times New Roman"/>
                          <a:cs typeface="Times New Roman"/>
                        </a:rPr>
                        <a:t>Close to Commercial vendor costs (Mostly)</a:t>
                      </a:r>
                      <a:endParaRPr lang="en-US" sz="110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Close to Open-Source</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470519">
                <a:tc>
                  <a:txBody>
                    <a:bodyPr/>
                    <a:lstStyle/>
                    <a:p>
                      <a:pPr marL="0" marR="0">
                        <a:lnSpc>
                          <a:spcPts val="1360"/>
                        </a:lnSpc>
                        <a:spcBef>
                          <a:spcPts val="0"/>
                        </a:spcBef>
                        <a:spcAft>
                          <a:spcPts val="0"/>
                        </a:spcAft>
                      </a:pPr>
                      <a:r>
                        <a:rPr lang="en-US" sz="1200" dirty="0">
                          <a:latin typeface="Tahoma"/>
                          <a:ea typeface="Times New Roman"/>
                          <a:cs typeface="Times New Roman"/>
                        </a:rPr>
                        <a:t>Advanced Features</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Offered through "Commercial" Open-Source</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Add-ons</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639858">
                <a:tc>
                  <a:txBody>
                    <a:bodyPr/>
                    <a:lstStyle/>
                    <a:p>
                      <a:pPr marL="0" marR="0">
                        <a:lnSpc>
                          <a:spcPts val="1360"/>
                        </a:lnSpc>
                        <a:spcBef>
                          <a:spcPts val="0"/>
                        </a:spcBef>
                        <a:spcAft>
                          <a:spcPts val="0"/>
                        </a:spcAft>
                      </a:pPr>
                      <a:r>
                        <a:rPr lang="en-US" sz="1200" dirty="0">
                          <a:latin typeface="Tahoma"/>
                          <a:ea typeface="Times New Roman"/>
                          <a:cs typeface="Times New Roman"/>
                        </a:rPr>
                        <a:t>Type of Support and Maintenance</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Tiered pricing model. E.g. Community(Free, Forums), Silver, Gold and Platinum Editions</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a:lnSpc>
                          <a:spcPts val="1360"/>
                        </a:lnSpc>
                        <a:spcBef>
                          <a:spcPts val="0"/>
                        </a:spcBef>
                        <a:spcAft>
                          <a:spcPts val="0"/>
                        </a:spcAft>
                      </a:pPr>
                      <a:r>
                        <a:rPr lang="en-US" sz="1200" dirty="0">
                          <a:latin typeface="Tahoma"/>
                          <a:ea typeface="Times New Roman"/>
                          <a:cs typeface="Times New Roman"/>
                        </a:rPr>
                        <a:t>Not offered in tiers (Mostly). Add-on to licensing costs</a:t>
                      </a:r>
                      <a:endParaRPr lang="en-US" sz="1100" dirty="0">
                        <a:latin typeface="Calibri"/>
                        <a:ea typeface="Calibri"/>
                        <a:cs typeface="Times New Roman"/>
                      </a:endParaRPr>
                    </a:p>
                  </a:txBody>
                  <a:tcPr marL="69215" marR="69215" marT="69215" marB="6921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spTree>
    <p:extLst>
      <p:ext uri="{BB962C8B-B14F-4D97-AF65-F5344CB8AC3E}">
        <p14:creationId xmlns:p14="http://schemas.microsoft.com/office/powerpoint/2010/main" val="257139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lgn="just"/>
            <a:r>
              <a:rPr lang="en-US" sz="2600" dirty="0" smtClean="0">
                <a:solidFill>
                  <a:srgbClr val="262626"/>
                </a:solidFill>
              </a:rPr>
              <a:t>Talend Open DI Studio 5.x - Overview</a:t>
            </a:r>
            <a:endParaRPr lang="en-IN" sz="2600" dirty="0">
              <a:solidFill>
                <a:srgbClr val="262626"/>
              </a:solidFill>
            </a:endParaRPr>
          </a:p>
        </p:txBody>
      </p:sp>
      <p:sp>
        <p:nvSpPr>
          <p:cNvPr id="5" name="Shape 424"/>
          <p:cNvSpPr/>
          <p:nvPr/>
        </p:nvSpPr>
        <p:spPr>
          <a:xfrm>
            <a:off x="533400" y="498525"/>
            <a:ext cx="8305799" cy="4370358"/>
          </a:xfrm>
          <a:prstGeom prst="rect">
            <a:avLst/>
          </a:prstGeom>
          <a:noFill/>
          <a:ln>
            <a:noFill/>
          </a:ln>
        </p:spPr>
        <p:txBody>
          <a:bodyPr lIns="91425" tIns="45700" rIns="91425" bIns="45700" anchor="t" anchorCtr="0">
            <a:noAutofit/>
          </a:bodyPr>
          <a:lstStyle/>
          <a:p>
            <a:pPr marL="342875" indent="-342875" algn="just" defTabSz="914333">
              <a:lnSpc>
                <a:spcPct val="110000"/>
              </a:lnSpc>
              <a:spcBef>
                <a:spcPct val="20000"/>
              </a:spcBef>
            </a:pPr>
            <a:endParaRPr lang="en-US" sz="1200" dirty="0" smtClean="0">
              <a:latin typeface="Tahoma" pitchFamily="34" charset="0"/>
              <a:ea typeface="Tahoma" pitchFamily="34" charset="0"/>
              <a:cs typeface="Tahoma" pitchFamily="34" charset="0"/>
            </a:endParaRPr>
          </a:p>
          <a:p>
            <a:pPr marL="342875"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Talend Open Studio for Data Integration operates as a code generator, producing data-transformation scripts and underlying programs in Java. Its GUI gives access to a metadata repository and to a graphical designer. The metadata repository contains the definitions and configuration for each job - but not the actual data being transformed or moved. All of the components of Talend Open Studio for Data Integration use the information in the metadata repository.</a:t>
            </a:r>
          </a:p>
          <a:p>
            <a:pPr marL="342875" indent="-342875" algn="just" defTabSz="914333">
              <a:lnSpc>
                <a:spcPct val="110000"/>
              </a:lnSpc>
              <a:spcBef>
                <a:spcPct val="20000"/>
              </a:spcBef>
              <a:buFont typeface="Arial" pitchFamily="34" charset="0"/>
              <a:buChar char="•"/>
            </a:pPr>
            <a:endParaRPr lang="en-US" sz="1200" dirty="0" smtClean="0">
              <a:latin typeface="Tahoma" pitchFamily="34" charset="0"/>
              <a:ea typeface="Tahoma" pitchFamily="34" charset="0"/>
              <a:cs typeface="Tahoma" pitchFamily="34" charset="0"/>
            </a:endParaRPr>
          </a:p>
          <a:p>
            <a:pPr marL="342875"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The product is based on Eclipse.</a:t>
            </a:r>
          </a:p>
          <a:p>
            <a:pPr marL="342875"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Talend Open DI Studio typically use for:</a:t>
            </a:r>
          </a:p>
          <a:p>
            <a:pPr marL="1028675" lvl="2"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synchronization or replication of databases</a:t>
            </a:r>
          </a:p>
          <a:p>
            <a:pPr marL="1028675" lvl="2"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right-time or batch exchanges of data</a:t>
            </a:r>
          </a:p>
          <a:p>
            <a:pPr marL="1028675" lvl="2"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ETL (Extract/Transform/Load) for analytics</a:t>
            </a:r>
          </a:p>
          <a:p>
            <a:pPr marL="1028675" lvl="2"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data migration</a:t>
            </a:r>
          </a:p>
          <a:p>
            <a:pPr marL="1028675" lvl="2"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complex data transformation and loading</a:t>
            </a:r>
          </a:p>
          <a:p>
            <a:pPr marL="1028675" lvl="2"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data quality exercises</a:t>
            </a:r>
          </a:p>
          <a:p>
            <a:pPr marL="1028675" lvl="2"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big data</a:t>
            </a:r>
          </a:p>
          <a:p>
            <a:pPr marL="342875"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Talend Open Studio for Data Integration primarily differs from Talend Enterprise Data Integration in that the Enterprise version has a Subversion plug-in built in, as well as support for </a:t>
            </a:r>
            <a:r>
              <a:rPr lang="en-US" sz="1200" dirty="0" err="1" smtClean="0">
                <a:latin typeface="Tahoma" pitchFamily="34" charset="0"/>
                <a:ea typeface="Tahoma" pitchFamily="34" charset="0"/>
                <a:cs typeface="Tahoma" pitchFamily="34" charset="0"/>
              </a:rPr>
              <a:t>joblets</a:t>
            </a:r>
            <a:r>
              <a:rPr lang="en-US" sz="1200" dirty="0" smtClean="0">
                <a:latin typeface="Tahoma" pitchFamily="34" charset="0"/>
                <a:ea typeface="Tahoma" pitchFamily="34" charset="0"/>
                <a:cs typeface="Tahoma" pitchFamily="34" charset="0"/>
              </a:rPr>
              <a:t>. Using Talend Enterprise Data Integration, ETL and ELT jobs can have a dynamic schema.</a:t>
            </a:r>
          </a:p>
          <a:p>
            <a:pPr marL="342875" indent="-342875" algn="just" defTabSz="914333">
              <a:lnSpc>
                <a:spcPct val="110000"/>
              </a:lnSpc>
              <a:spcBef>
                <a:spcPct val="20000"/>
              </a:spcBef>
            </a:pPr>
            <a:endParaRPr lang="en-US" sz="1200" dirty="0" smtClean="0">
              <a:latin typeface="Tahoma" pitchFamily="34" charset="0"/>
              <a:ea typeface="Tahoma" pitchFamily="34" charset="0"/>
              <a:cs typeface="Tahoma" pitchFamily="34" charset="0"/>
            </a:endParaRPr>
          </a:p>
          <a:p>
            <a:pPr marL="342875" lvl="0" indent="-342875" algn="just" defTabSz="914333">
              <a:lnSpc>
                <a:spcPct val="110000"/>
              </a:lnSpc>
              <a:spcBef>
                <a:spcPct val="20000"/>
              </a:spcBef>
              <a:buFont typeface="Arial" pitchFamily="34" charset="0"/>
              <a:buChar char="•"/>
            </a:pPr>
            <a:endParaRPr lang="en-US" altLang="en-US" sz="1200" dirty="0" smtClean="0">
              <a:latin typeface="Tahoma" pitchFamily="34" charset="0"/>
              <a:ea typeface="Tahoma" pitchFamily="34" charset="0"/>
              <a:cs typeface="Tahoma" pitchFamily="34" charset="0"/>
            </a:endParaRPr>
          </a:p>
          <a:p>
            <a:pPr algn="just"/>
            <a:endParaRPr lang="en-US" sz="1200" dirty="0">
              <a:latin typeface="Tahoma" pitchFamily="34" charset="0"/>
              <a:ea typeface="Tahoma" pitchFamily="34" charset="0"/>
              <a:cs typeface="Tahoma" pitchFamily="34" charset="0"/>
            </a:endParaRPr>
          </a:p>
        </p:txBody>
      </p:sp>
      <p:pic>
        <p:nvPicPr>
          <p:cNvPr id="2050" name="Picture 2" descr="Talend"/>
          <p:cNvPicPr>
            <a:picLocks noChangeAspect="1" noChangeArrowheads="1"/>
          </p:cNvPicPr>
          <p:nvPr/>
        </p:nvPicPr>
        <p:blipFill>
          <a:blip r:embed="rId3"/>
          <a:srcRect/>
          <a:stretch>
            <a:fillRect/>
          </a:stretch>
        </p:blipFill>
        <p:spPr bwMode="auto">
          <a:xfrm>
            <a:off x="7114510" y="95972"/>
            <a:ext cx="2000250" cy="495301"/>
          </a:xfrm>
          <a:prstGeom prst="rect">
            <a:avLst/>
          </a:prstGeom>
          <a:noFill/>
        </p:spPr>
      </p:pic>
      <p:pic>
        <p:nvPicPr>
          <p:cNvPr id="6" name="Picture 5" descr="http://datawarehouse4u.info/images/talend_trace_real_time_debug4.gif"/>
          <p:cNvPicPr/>
          <p:nvPr/>
        </p:nvPicPr>
        <p:blipFill>
          <a:blip r:embed="rId4"/>
          <a:srcRect/>
          <a:stretch>
            <a:fillRect/>
          </a:stretch>
        </p:blipFill>
        <p:spPr bwMode="auto">
          <a:xfrm>
            <a:off x="4607627" y="1626919"/>
            <a:ext cx="4144487" cy="2505694"/>
          </a:xfrm>
          <a:prstGeom prst="rect">
            <a:avLst/>
          </a:prstGeom>
          <a:noFill/>
          <a:ln w="9525">
            <a:noFill/>
            <a:miter lim="800000"/>
            <a:headEnd/>
            <a:tailEnd/>
          </a:ln>
        </p:spPr>
      </p:pic>
    </p:spTree>
    <p:extLst>
      <p:ext uri="{BB962C8B-B14F-4D97-AF65-F5344CB8AC3E}">
        <p14:creationId xmlns:p14="http://schemas.microsoft.com/office/powerpoint/2010/main" val="3386942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904" y="787561"/>
            <a:ext cx="3778535" cy="276999"/>
          </a:xfrm>
          <a:prstGeom prst="rect">
            <a:avLst/>
          </a:prstGeom>
          <a:noFill/>
        </p:spPr>
        <p:txBody>
          <a:bodyPr wrap="none" rtlCol="0">
            <a:spAutoFit/>
          </a:bodyPr>
          <a:lstStyle/>
          <a:p>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the end of this module, you will be able to Know :</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rPr>
              <a:t>Objective</a:t>
            </a:r>
            <a:endParaRPr lang="en-IN" sz="2600" dirty="0">
              <a:solidFill>
                <a:srgbClr val="262626"/>
              </a:solidFill>
            </a:endParaRPr>
          </a:p>
        </p:txBody>
      </p:sp>
      <p:sp>
        <p:nvSpPr>
          <p:cNvPr id="7" name="Content Placeholder 2"/>
          <p:cNvSpPr>
            <a:spLocks noGrp="1"/>
          </p:cNvSpPr>
          <p:nvPr/>
        </p:nvSpPr>
        <p:spPr>
          <a:xfrm>
            <a:off x="457200" y="1123950"/>
            <a:ext cx="8458200" cy="3581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300000"/>
              </a:lnSpc>
              <a:buClr>
                <a:srgbClr val="0070C0"/>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What is Data Warehousing &amp; Business Intelligence ?</a:t>
            </a:r>
          </a:p>
          <a:p>
            <a:pPr>
              <a:lnSpc>
                <a:spcPct val="300000"/>
              </a:lnSpc>
              <a:buClr>
                <a:srgbClr val="0070C0"/>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What is Data Warehousing </a:t>
            </a:r>
            <a:r>
              <a:rPr lang="en-IN" sz="1200" dirty="0" smtClean="0">
                <a:latin typeface="Tahoma" panose="020B0604030504040204" pitchFamily="34" charset="0"/>
                <a:ea typeface="Tahoma" panose="020B0604030504040204" pitchFamily="34" charset="0"/>
                <a:cs typeface="Tahoma" panose="020B0604030504040204" pitchFamily="34" charset="0"/>
              </a:rPr>
              <a:t>Architecture ?</a:t>
            </a:r>
          </a:p>
          <a:p>
            <a:pPr>
              <a:lnSpc>
                <a:spcPct val="300000"/>
              </a:lnSpc>
              <a:buClr>
                <a:srgbClr val="0070C0"/>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What is Data Modelling / Introduction to ER Win r9 Tool ?</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a:lnSpc>
                <a:spcPct val="300000"/>
              </a:lnSpc>
              <a:buClr>
                <a:srgbClr val="0070C0"/>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What is ETL / An Open Source ETL Tool – </a:t>
            </a:r>
            <a:r>
              <a:rPr lang="en-US" sz="1200" dirty="0" err="1" smtClean="0">
                <a:latin typeface="Tahoma" panose="020B0604030504040204" pitchFamily="34" charset="0"/>
                <a:ea typeface="Tahoma" panose="020B0604030504040204" pitchFamily="34" charset="0"/>
                <a:cs typeface="Tahoma" panose="020B0604030504040204" pitchFamily="34" charset="0"/>
              </a:rPr>
              <a:t>Talend</a:t>
            </a:r>
            <a:r>
              <a:rPr lang="en-US" sz="1200" dirty="0" smtClean="0">
                <a:latin typeface="Tahoma" panose="020B0604030504040204" pitchFamily="34" charset="0"/>
                <a:ea typeface="Tahoma" panose="020B0604030504040204" pitchFamily="34" charset="0"/>
                <a:cs typeface="Tahoma" panose="020B0604030504040204" pitchFamily="34" charset="0"/>
              </a:rPr>
              <a:t> 5.x ?</a:t>
            </a:r>
          </a:p>
          <a:p>
            <a:pPr>
              <a:lnSpc>
                <a:spcPct val="300000"/>
              </a:lnSpc>
              <a:buClr>
                <a:srgbClr val="0070C0"/>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What is Business Intelligence / An Open Source Tableau Public 9.x ?</a:t>
            </a:r>
          </a:p>
          <a:p>
            <a:pPr>
              <a:lnSpc>
                <a:spcPct val="300000"/>
              </a:lnSpc>
              <a:buClr>
                <a:srgbClr val="0070C0"/>
              </a:buClr>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9" name="Picture 7" descr="edureka logol.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3354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lgn="just"/>
            <a:r>
              <a:rPr lang="en-US" sz="2600" dirty="0" smtClean="0">
                <a:solidFill>
                  <a:srgbClr val="262626"/>
                </a:solidFill>
              </a:rPr>
              <a:t>Talend - History</a:t>
            </a:r>
            <a:endParaRPr lang="en-IN" sz="2600" dirty="0">
              <a:solidFill>
                <a:srgbClr val="262626"/>
              </a:solidFill>
            </a:endParaRPr>
          </a:p>
        </p:txBody>
      </p:sp>
      <p:pic>
        <p:nvPicPr>
          <p:cNvPr id="2050" name="Picture 2" descr="Talend"/>
          <p:cNvPicPr>
            <a:picLocks noChangeAspect="1" noChangeArrowheads="1"/>
          </p:cNvPicPr>
          <p:nvPr/>
        </p:nvPicPr>
        <p:blipFill>
          <a:blip r:embed="rId3"/>
          <a:srcRect/>
          <a:stretch>
            <a:fillRect/>
          </a:stretch>
        </p:blipFill>
        <p:spPr bwMode="auto">
          <a:xfrm>
            <a:off x="7114510" y="95972"/>
            <a:ext cx="2000250" cy="495301"/>
          </a:xfrm>
          <a:prstGeom prst="rect">
            <a:avLst/>
          </a:prstGeom>
          <a:noFill/>
        </p:spPr>
      </p:pic>
      <p:pic>
        <p:nvPicPr>
          <p:cNvPr id="6" name="Picture 5"/>
          <p:cNvPicPr/>
          <p:nvPr/>
        </p:nvPicPr>
        <p:blipFill>
          <a:blip r:embed="rId4"/>
          <a:srcRect/>
          <a:stretch>
            <a:fillRect/>
          </a:stretch>
        </p:blipFill>
        <p:spPr bwMode="auto">
          <a:xfrm>
            <a:off x="495794" y="688769"/>
            <a:ext cx="8410699" cy="4096987"/>
          </a:xfrm>
          <a:prstGeom prst="rect">
            <a:avLst/>
          </a:prstGeom>
          <a:noFill/>
          <a:ln w="9525">
            <a:noFill/>
            <a:miter lim="800000"/>
            <a:headEnd/>
            <a:tailEnd/>
          </a:ln>
        </p:spPr>
      </p:pic>
    </p:spTree>
    <p:extLst>
      <p:ext uri="{BB962C8B-B14F-4D97-AF65-F5344CB8AC3E}">
        <p14:creationId xmlns:p14="http://schemas.microsoft.com/office/powerpoint/2010/main" val="398285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lgn="just"/>
            <a:r>
              <a:rPr lang="en-US" sz="2600" dirty="0" smtClean="0">
                <a:solidFill>
                  <a:srgbClr val="262626"/>
                </a:solidFill>
              </a:rPr>
              <a:t>Talend - Partners</a:t>
            </a:r>
            <a:endParaRPr lang="en-IN" sz="2600" dirty="0">
              <a:solidFill>
                <a:srgbClr val="262626"/>
              </a:solidFill>
            </a:endParaRPr>
          </a:p>
        </p:txBody>
      </p:sp>
      <p:pic>
        <p:nvPicPr>
          <p:cNvPr id="2050" name="Picture 2" descr="Talend"/>
          <p:cNvPicPr>
            <a:picLocks noChangeAspect="1" noChangeArrowheads="1"/>
          </p:cNvPicPr>
          <p:nvPr/>
        </p:nvPicPr>
        <p:blipFill>
          <a:blip r:embed="rId3"/>
          <a:srcRect/>
          <a:stretch>
            <a:fillRect/>
          </a:stretch>
        </p:blipFill>
        <p:spPr bwMode="auto">
          <a:xfrm>
            <a:off x="7114510" y="95972"/>
            <a:ext cx="2000250" cy="495301"/>
          </a:xfrm>
          <a:prstGeom prst="rect">
            <a:avLst/>
          </a:prstGeom>
          <a:noFill/>
        </p:spPr>
      </p:pic>
      <p:pic>
        <p:nvPicPr>
          <p:cNvPr id="1027" name="Picture 3"/>
          <p:cNvPicPr>
            <a:picLocks noChangeAspect="1" noChangeArrowheads="1"/>
          </p:cNvPicPr>
          <p:nvPr/>
        </p:nvPicPr>
        <p:blipFill>
          <a:blip r:embed="rId4"/>
          <a:srcRect/>
          <a:stretch>
            <a:fillRect/>
          </a:stretch>
        </p:blipFill>
        <p:spPr bwMode="auto">
          <a:xfrm>
            <a:off x="523009" y="700644"/>
            <a:ext cx="8383484" cy="4061362"/>
          </a:xfrm>
          <a:prstGeom prst="rect">
            <a:avLst/>
          </a:prstGeom>
          <a:noFill/>
          <a:ln w="9525">
            <a:noFill/>
            <a:miter lim="800000"/>
            <a:headEnd/>
            <a:tailEnd/>
          </a:ln>
          <a:effectLst/>
        </p:spPr>
      </p:pic>
    </p:spTree>
    <p:extLst>
      <p:ext uri="{BB962C8B-B14F-4D97-AF65-F5344CB8AC3E}">
        <p14:creationId xmlns:p14="http://schemas.microsoft.com/office/powerpoint/2010/main" val="4271626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lgn="just"/>
            <a:r>
              <a:rPr lang="en-US" sz="2600" dirty="0" smtClean="0">
                <a:solidFill>
                  <a:srgbClr val="262626"/>
                </a:solidFill>
              </a:rPr>
              <a:t>Talend - Customers</a:t>
            </a:r>
            <a:endParaRPr lang="en-IN" sz="2600" dirty="0">
              <a:solidFill>
                <a:srgbClr val="262626"/>
              </a:solidFill>
            </a:endParaRPr>
          </a:p>
        </p:txBody>
      </p:sp>
      <p:pic>
        <p:nvPicPr>
          <p:cNvPr id="2050" name="Picture 2" descr="Talend"/>
          <p:cNvPicPr>
            <a:picLocks noChangeAspect="1" noChangeArrowheads="1"/>
          </p:cNvPicPr>
          <p:nvPr/>
        </p:nvPicPr>
        <p:blipFill>
          <a:blip r:embed="rId3"/>
          <a:srcRect/>
          <a:stretch>
            <a:fillRect/>
          </a:stretch>
        </p:blipFill>
        <p:spPr bwMode="auto">
          <a:xfrm>
            <a:off x="7114510" y="95972"/>
            <a:ext cx="2000250" cy="495301"/>
          </a:xfrm>
          <a:prstGeom prst="rect">
            <a:avLst/>
          </a:prstGeom>
          <a:noFill/>
        </p:spPr>
      </p:pic>
      <p:pic>
        <p:nvPicPr>
          <p:cNvPr id="3" name="Picture 2"/>
          <p:cNvPicPr>
            <a:picLocks noChangeAspect="1" noChangeArrowheads="1"/>
          </p:cNvPicPr>
          <p:nvPr/>
        </p:nvPicPr>
        <p:blipFill>
          <a:blip r:embed="rId4"/>
          <a:srcRect/>
          <a:stretch>
            <a:fillRect/>
          </a:stretch>
        </p:blipFill>
        <p:spPr bwMode="auto">
          <a:xfrm>
            <a:off x="523024" y="700645"/>
            <a:ext cx="8359719" cy="4049486"/>
          </a:xfrm>
          <a:prstGeom prst="rect">
            <a:avLst/>
          </a:prstGeom>
          <a:noFill/>
          <a:ln w="9525">
            <a:noFill/>
            <a:miter lim="800000"/>
            <a:headEnd/>
            <a:tailEnd/>
          </a:ln>
          <a:effectLst/>
        </p:spPr>
      </p:pic>
    </p:spTree>
    <p:extLst>
      <p:ext uri="{BB962C8B-B14F-4D97-AF65-F5344CB8AC3E}">
        <p14:creationId xmlns:p14="http://schemas.microsoft.com/office/powerpoint/2010/main" val="4279702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lgn="just"/>
            <a:r>
              <a:rPr lang="en-US" sz="2600" dirty="0" smtClean="0">
                <a:solidFill>
                  <a:srgbClr val="262626"/>
                </a:solidFill>
              </a:rPr>
              <a:t>Talend - Market Position</a:t>
            </a:r>
            <a:endParaRPr lang="en-IN" sz="2600" dirty="0">
              <a:solidFill>
                <a:srgbClr val="262626"/>
              </a:solidFill>
            </a:endParaRPr>
          </a:p>
        </p:txBody>
      </p:sp>
      <p:pic>
        <p:nvPicPr>
          <p:cNvPr id="2050" name="Picture 2" descr="Talend"/>
          <p:cNvPicPr>
            <a:picLocks noChangeAspect="1" noChangeArrowheads="1"/>
          </p:cNvPicPr>
          <p:nvPr/>
        </p:nvPicPr>
        <p:blipFill>
          <a:blip r:embed="rId3"/>
          <a:srcRect/>
          <a:stretch>
            <a:fillRect/>
          </a:stretch>
        </p:blipFill>
        <p:spPr bwMode="auto">
          <a:xfrm>
            <a:off x="7114510" y="95972"/>
            <a:ext cx="2000250" cy="495301"/>
          </a:xfrm>
          <a:prstGeom prst="rect">
            <a:avLst/>
          </a:prstGeom>
          <a:noFill/>
        </p:spPr>
      </p:pic>
      <p:pic>
        <p:nvPicPr>
          <p:cNvPr id="3075" name="Picture 3"/>
          <p:cNvPicPr>
            <a:picLocks noChangeAspect="1" noChangeArrowheads="1"/>
          </p:cNvPicPr>
          <p:nvPr/>
        </p:nvPicPr>
        <p:blipFill>
          <a:blip r:embed="rId4"/>
          <a:srcRect/>
          <a:stretch>
            <a:fillRect/>
          </a:stretch>
        </p:blipFill>
        <p:spPr bwMode="auto">
          <a:xfrm>
            <a:off x="513918" y="795647"/>
            <a:ext cx="8083817" cy="3978232"/>
          </a:xfrm>
          <a:prstGeom prst="rect">
            <a:avLst/>
          </a:prstGeom>
          <a:noFill/>
          <a:ln w="9525">
            <a:noFill/>
            <a:miter lim="800000"/>
            <a:headEnd/>
            <a:tailEnd/>
          </a:ln>
          <a:effectLst/>
        </p:spPr>
      </p:pic>
    </p:spTree>
    <p:extLst>
      <p:ext uri="{BB962C8B-B14F-4D97-AF65-F5344CB8AC3E}">
        <p14:creationId xmlns:p14="http://schemas.microsoft.com/office/powerpoint/2010/main" val="1668818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pPr algn="just"/>
            <a:r>
              <a:rPr lang="en-US" sz="2600" dirty="0" smtClean="0">
                <a:solidFill>
                  <a:srgbClr val="262626"/>
                </a:solidFill>
              </a:rPr>
              <a:t>Talend - Product Offering</a:t>
            </a:r>
            <a:endParaRPr lang="en-IN" sz="2600" dirty="0">
              <a:solidFill>
                <a:srgbClr val="262626"/>
              </a:solidFill>
            </a:endParaRPr>
          </a:p>
        </p:txBody>
      </p:sp>
      <p:pic>
        <p:nvPicPr>
          <p:cNvPr id="2050" name="Picture 2" descr="Talend"/>
          <p:cNvPicPr>
            <a:picLocks noChangeAspect="1" noChangeArrowheads="1"/>
          </p:cNvPicPr>
          <p:nvPr/>
        </p:nvPicPr>
        <p:blipFill>
          <a:blip r:embed="rId3"/>
          <a:srcRect/>
          <a:stretch>
            <a:fillRect/>
          </a:stretch>
        </p:blipFill>
        <p:spPr bwMode="auto">
          <a:xfrm>
            <a:off x="7114510" y="95972"/>
            <a:ext cx="2000250" cy="495301"/>
          </a:xfrm>
          <a:prstGeom prst="rect">
            <a:avLst/>
          </a:prstGeom>
          <a:noFill/>
        </p:spPr>
      </p:pic>
      <p:pic>
        <p:nvPicPr>
          <p:cNvPr id="5123" name="Picture 3"/>
          <p:cNvPicPr>
            <a:picLocks noChangeAspect="1" noChangeArrowheads="1"/>
          </p:cNvPicPr>
          <p:nvPr/>
        </p:nvPicPr>
        <p:blipFill>
          <a:blip r:embed="rId4"/>
          <a:srcRect l="2514" t="2714" r="2514" b="9848"/>
          <a:stretch>
            <a:fillRect/>
          </a:stretch>
        </p:blipFill>
        <p:spPr bwMode="auto">
          <a:xfrm>
            <a:off x="558164" y="819397"/>
            <a:ext cx="7766439" cy="3819394"/>
          </a:xfrm>
          <a:prstGeom prst="rect">
            <a:avLst/>
          </a:prstGeom>
          <a:noFill/>
          <a:ln w="9525">
            <a:noFill/>
            <a:miter lim="800000"/>
            <a:headEnd/>
            <a:tailEnd/>
          </a:ln>
          <a:effectLst/>
        </p:spPr>
      </p:pic>
    </p:spTree>
    <p:extLst>
      <p:ext uri="{BB962C8B-B14F-4D97-AF65-F5344CB8AC3E}">
        <p14:creationId xmlns:p14="http://schemas.microsoft.com/office/powerpoint/2010/main" val="104297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892552"/>
          </a:xfrm>
          <a:prstGeom prst="rect">
            <a:avLst/>
          </a:prstGeom>
          <a:noFill/>
        </p:spPr>
        <p:txBody>
          <a:bodyPr wrap="square" rtlCol="0">
            <a:spAutoFit/>
          </a:bodyPr>
          <a:lstStyle/>
          <a:p>
            <a:pPr marL="0" lvl="1" algn="just"/>
            <a:r>
              <a:rPr lang="en-US" sz="2600" dirty="0" smtClean="0">
                <a:solidFill>
                  <a:srgbClr val="262626"/>
                </a:solidFill>
              </a:rPr>
              <a:t>Talend DI Studio - Welcome Page</a:t>
            </a:r>
          </a:p>
          <a:p>
            <a:pPr algn="just"/>
            <a:endParaRPr lang="en-IN" sz="2600" dirty="0">
              <a:solidFill>
                <a:srgbClr val="262626"/>
              </a:solidFill>
            </a:endParaRPr>
          </a:p>
        </p:txBody>
      </p:sp>
      <p:pic>
        <p:nvPicPr>
          <p:cNvPr id="2050" name="Picture 2" descr="Talend"/>
          <p:cNvPicPr>
            <a:picLocks noChangeAspect="1" noChangeArrowheads="1"/>
          </p:cNvPicPr>
          <p:nvPr/>
        </p:nvPicPr>
        <p:blipFill>
          <a:blip r:embed="rId3"/>
          <a:srcRect/>
          <a:stretch>
            <a:fillRect/>
          </a:stretch>
        </p:blipFill>
        <p:spPr bwMode="auto">
          <a:xfrm>
            <a:off x="7114510" y="95972"/>
            <a:ext cx="2000250" cy="495301"/>
          </a:xfrm>
          <a:prstGeom prst="rect">
            <a:avLst/>
          </a:prstGeom>
          <a:noFill/>
        </p:spPr>
      </p:pic>
      <p:pic>
        <p:nvPicPr>
          <p:cNvPr id="90114" name="Picture 2"/>
          <p:cNvPicPr>
            <a:picLocks noChangeAspect="1" noChangeArrowheads="1"/>
          </p:cNvPicPr>
          <p:nvPr/>
        </p:nvPicPr>
        <p:blipFill>
          <a:blip r:embed="rId4"/>
          <a:srcRect/>
          <a:stretch>
            <a:fillRect/>
          </a:stretch>
        </p:blipFill>
        <p:spPr bwMode="auto">
          <a:xfrm>
            <a:off x="524185" y="712519"/>
            <a:ext cx="8287306" cy="4102245"/>
          </a:xfrm>
          <a:prstGeom prst="rect">
            <a:avLst/>
          </a:prstGeom>
          <a:noFill/>
          <a:ln w="9525">
            <a:noFill/>
            <a:miter lim="800000"/>
            <a:headEnd/>
            <a:tailEnd/>
          </a:ln>
          <a:effectLst/>
        </p:spPr>
      </p:pic>
    </p:spTree>
    <p:extLst>
      <p:ext uri="{BB962C8B-B14F-4D97-AF65-F5344CB8AC3E}">
        <p14:creationId xmlns:p14="http://schemas.microsoft.com/office/powerpoint/2010/main" val="240321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8833" y="145916"/>
            <a:ext cx="8599252" cy="923330"/>
          </a:xfrm>
          <a:prstGeom prst="rect">
            <a:avLst/>
          </a:prstGeom>
          <a:noFill/>
        </p:spPr>
        <p:txBody>
          <a:bodyPr wrap="square" rtlCol="0">
            <a:spAutoFit/>
          </a:bodyPr>
          <a:lstStyle/>
          <a:p>
            <a:pPr marL="0" lvl="1" algn="just"/>
            <a:r>
              <a:rPr lang="en-US" sz="2600" dirty="0" smtClean="0">
                <a:solidFill>
                  <a:srgbClr val="262626"/>
                </a:solidFill>
              </a:rPr>
              <a:t>Data visualization With Tableau</a:t>
            </a:r>
          </a:p>
          <a:p>
            <a:pPr algn="just"/>
            <a:endParaRPr lang="en-IN" sz="2600" dirty="0">
              <a:solidFill>
                <a:srgbClr val="262626"/>
              </a:solidFill>
            </a:endParaRPr>
          </a:p>
        </p:txBody>
      </p:sp>
      <p:sp>
        <p:nvSpPr>
          <p:cNvPr id="7" name="Shape 424"/>
          <p:cNvSpPr/>
          <p:nvPr/>
        </p:nvSpPr>
        <p:spPr>
          <a:xfrm>
            <a:off x="533400" y="748166"/>
            <a:ext cx="4276106" cy="4096966"/>
          </a:xfrm>
          <a:prstGeom prst="rect">
            <a:avLst/>
          </a:prstGeom>
          <a:noFill/>
          <a:ln>
            <a:noFill/>
          </a:ln>
        </p:spPr>
        <p:txBody>
          <a:bodyPr lIns="91425" tIns="45700" rIns="91425" bIns="45700" anchor="t" anchorCtr="0">
            <a:noAutofit/>
          </a:bodyPr>
          <a:lstStyle/>
          <a:p>
            <a:pPr marL="342875"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Data visualization tools allow anyone to organize and present information intuitively. This is becoming more vital as data proliferates in every field from bar codes in retail stores to player behavior in online games. </a:t>
            </a:r>
          </a:p>
          <a:p>
            <a:pPr marL="342875" indent="-342875" algn="just" defTabSz="914333">
              <a:lnSpc>
                <a:spcPct val="110000"/>
              </a:lnSpc>
              <a:spcBef>
                <a:spcPct val="20000"/>
              </a:spcBef>
              <a:buFont typeface="Arial" pitchFamily="34" charset="0"/>
              <a:buChar char="•"/>
            </a:pPr>
            <a:endParaRPr lang="en-US" sz="1200" dirty="0" smtClean="0">
              <a:latin typeface="Tahoma" pitchFamily="34" charset="0"/>
              <a:ea typeface="Tahoma" pitchFamily="34" charset="0"/>
              <a:cs typeface="Tahoma" pitchFamily="34" charset="0"/>
            </a:endParaRPr>
          </a:p>
          <a:p>
            <a:pPr marL="342875"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All of this data is meaningless without a way to organize and present important findings within it. People comprehend data better through pictures than by reading numbers in rows and columns. </a:t>
            </a:r>
          </a:p>
          <a:p>
            <a:pPr marL="342875" indent="-342875" algn="just" defTabSz="914333">
              <a:lnSpc>
                <a:spcPct val="110000"/>
              </a:lnSpc>
              <a:spcBef>
                <a:spcPct val="20000"/>
              </a:spcBef>
              <a:buFont typeface="Arial" pitchFamily="34" charset="0"/>
              <a:buChar char="•"/>
            </a:pPr>
            <a:endParaRPr lang="en-US" sz="1200" dirty="0" smtClean="0">
              <a:latin typeface="Tahoma" pitchFamily="34" charset="0"/>
              <a:ea typeface="Tahoma" pitchFamily="34" charset="0"/>
              <a:cs typeface="Tahoma" pitchFamily="34" charset="0"/>
            </a:endParaRPr>
          </a:p>
          <a:p>
            <a:pPr marL="342875" indent="-342875" algn="just" defTabSz="914333">
              <a:lnSpc>
                <a:spcPct val="110000"/>
              </a:lnSpc>
              <a:spcBef>
                <a:spcPct val="20000"/>
              </a:spcBef>
              <a:buFont typeface="Arial" pitchFamily="34" charset="0"/>
              <a:buChar char="•"/>
            </a:pPr>
            <a:r>
              <a:rPr lang="en-US" sz="1200" dirty="0" smtClean="0">
                <a:latin typeface="Tahoma" pitchFamily="34" charset="0"/>
                <a:ea typeface="Tahoma" pitchFamily="34" charset="0"/>
                <a:cs typeface="Tahoma" pitchFamily="34" charset="0"/>
              </a:rPr>
              <a:t>So by visualizing data, you are able to more effectively ask and answer important questions such as “Where are sales growing,” “What is driving growth” and “What are the characteristics of my customers using different services?” By using Tableau visualizations, you gain the ability to quickly answer questions; your data becomes a competitive advantage instead of an underutilized asset.</a:t>
            </a:r>
            <a:endParaRPr lang="en-US" sz="1200" dirty="0">
              <a:latin typeface="Tahoma" pitchFamily="34" charset="0"/>
              <a:ea typeface="Tahoma" pitchFamily="34" charset="0"/>
              <a:cs typeface="Tahoma" pitchFamily="34" charset="0"/>
            </a:endParaRPr>
          </a:p>
        </p:txBody>
      </p:sp>
      <p:pic>
        <p:nvPicPr>
          <p:cNvPr id="76802" name="Picture 2" descr="Expressive data visualization tools"/>
          <p:cNvPicPr>
            <a:picLocks noChangeAspect="1" noChangeArrowheads="1"/>
          </p:cNvPicPr>
          <p:nvPr/>
        </p:nvPicPr>
        <p:blipFill>
          <a:blip r:embed="rId3"/>
          <a:srcRect/>
          <a:stretch>
            <a:fillRect/>
          </a:stretch>
        </p:blipFill>
        <p:spPr bwMode="auto">
          <a:xfrm>
            <a:off x="4833257" y="768927"/>
            <a:ext cx="4227618" cy="4028704"/>
          </a:xfrm>
          <a:prstGeom prst="rect">
            <a:avLst/>
          </a:prstGeom>
          <a:noFill/>
          <a:ln>
            <a:solidFill>
              <a:schemeClr val="tx1"/>
            </a:solidFill>
          </a:ln>
        </p:spPr>
      </p:pic>
      <p:pic>
        <p:nvPicPr>
          <p:cNvPr id="8" name="Picture 2" descr="Tableau Software Logo Small.png"/>
          <p:cNvPicPr>
            <a:picLocks noChangeAspect="1" noChangeArrowheads="1"/>
          </p:cNvPicPr>
          <p:nvPr/>
        </p:nvPicPr>
        <p:blipFill>
          <a:blip r:embed="rId4"/>
          <a:srcRect/>
          <a:stretch>
            <a:fillRect/>
          </a:stretch>
        </p:blipFill>
        <p:spPr bwMode="auto">
          <a:xfrm>
            <a:off x="6710752" y="95000"/>
            <a:ext cx="2381250" cy="466726"/>
          </a:xfrm>
          <a:prstGeom prst="rect">
            <a:avLst/>
          </a:prstGeom>
          <a:noFill/>
        </p:spPr>
      </p:pic>
    </p:spTree>
    <p:extLst>
      <p:ext uri="{BB962C8B-B14F-4D97-AF65-F5344CB8AC3E}">
        <p14:creationId xmlns:p14="http://schemas.microsoft.com/office/powerpoint/2010/main" val="1397968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8833" y="145916"/>
            <a:ext cx="8599252" cy="923330"/>
          </a:xfrm>
          <a:prstGeom prst="rect">
            <a:avLst/>
          </a:prstGeom>
          <a:noFill/>
        </p:spPr>
        <p:txBody>
          <a:bodyPr wrap="square" rtlCol="0">
            <a:spAutoFit/>
          </a:bodyPr>
          <a:lstStyle/>
          <a:p>
            <a:pPr marL="0" lvl="1" algn="just"/>
            <a:r>
              <a:rPr lang="en-US" altLang="en-US" sz="2600" dirty="0" smtClean="0">
                <a:solidFill>
                  <a:srgbClr val="262626"/>
                </a:solidFill>
              </a:rPr>
              <a:t>Tableau</a:t>
            </a:r>
            <a:r>
              <a:rPr lang="en-US" altLang="en-US" sz="2800" dirty="0" smtClean="0"/>
              <a:t> </a:t>
            </a:r>
            <a:r>
              <a:rPr lang="en-US" altLang="en-US" sz="2600" dirty="0" smtClean="0">
                <a:solidFill>
                  <a:srgbClr val="262626"/>
                </a:solidFill>
              </a:rPr>
              <a:t>Software, Inc</a:t>
            </a:r>
            <a:r>
              <a:rPr lang="en-US" altLang="en-US" sz="2800" dirty="0" smtClean="0"/>
              <a:t>.</a:t>
            </a:r>
            <a:endParaRPr lang="en-US" sz="2600" dirty="0" smtClean="0"/>
          </a:p>
          <a:p>
            <a:pPr algn="just"/>
            <a:endParaRPr lang="en-IN" sz="2600" dirty="0">
              <a:solidFill>
                <a:srgbClr val="262626"/>
              </a:solidFill>
            </a:endParaRPr>
          </a:p>
        </p:txBody>
      </p:sp>
      <p:sp>
        <p:nvSpPr>
          <p:cNvPr id="5" name="Content Placeholder 151"/>
          <p:cNvSpPr txBox="1">
            <a:spLocks/>
          </p:cNvSpPr>
          <p:nvPr/>
        </p:nvSpPr>
        <p:spPr>
          <a:xfrm>
            <a:off x="515586" y="873239"/>
            <a:ext cx="5671457" cy="3388519"/>
          </a:xfrm>
          <a:prstGeom prst="rect">
            <a:avLst/>
          </a:prstGeom>
        </p:spPr>
        <p:txBody>
          <a:bodyPr/>
          <a:lstStyle/>
          <a:p>
            <a:pPr eaLnBrk="1" hangingPunct="1">
              <a:spcBef>
                <a:spcPct val="20000"/>
              </a:spcBef>
              <a:spcAft>
                <a:spcPts val="600"/>
              </a:spcAft>
              <a:defRPr/>
            </a:pPr>
            <a:r>
              <a:rPr lang="en-US" sz="1200" kern="0" dirty="0">
                <a:latin typeface="Tahoma" pitchFamily="34" charset="0"/>
                <a:ea typeface="Tahoma" pitchFamily="34" charset="0"/>
                <a:cs typeface="Tahoma" pitchFamily="34" charset="0"/>
              </a:rPr>
              <a:t>Company and Leadership</a:t>
            </a:r>
          </a:p>
          <a:p>
            <a:pPr eaLnBrk="1" hangingPunct="1">
              <a:spcBef>
                <a:spcPct val="20000"/>
              </a:spcBef>
              <a:spcAft>
                <a:spcPts val="600"/>
              </a:spcAft>
              <a:defRPr/>
            </a:pPr>
            <a:endParaRPr lang="en-US" sz="1200" b="1" kern="0" dirty="0">
              <a:latin typeface="Tahoma" pitchFamily="34" charset="0"/>
              <a:ea typeface="Tahoma" pitchFamily="34" charset="0"/>
              <a:cs typeface="Tahoma" pitchFamily="34" charset="0"/>
            </a:endParaRPr>
          </a:p>
          <a:p>
            <a:pPr marL="285750" indent="-285750" algn="just">
              <a:spcBef>
                <a:spcPct val="20000"/>
              </a:spcBef>
              <a:buFont typeface="Arial" panose="020B0604020202020204" pitchFamily="34" charset="0"/>
              <a:buChar char="•"/>
              <a:defRPr/>
            </a:pPr>
            <a:r>
              <a:rPr lang="en-US" sz="1200" kern="0" dirty="0" smtClean="0">
                <a:latin typeface="Tahoma" pitchFamily="34" charset="0"/>
                <a:ea typeface="Tahoma" pitchFamily="34" charset="0"/>
                <a:cs typeface="Tahoma" pitchFamily="34" charset="0"/>
              </a:rPr>
              <a:t>The company was founded in Mountain View, California in January, 2003 by Chris </a:t>
            </a:r>
            <a:r>
              <a:rPr lang="en-US" sz="1200" kern="0" dirty="0" err="1" smtClean="0">
                <a:latin typeface="Tahoma" pitchFamily="34" charset="0"/>
                <a:ea typeface="Tahoma" pitchFamily="34" charset="0"/>
                <a:cs typeface="Tahoma" pitchFamily="34" charset="0"/>
              </a:rPr>
              <a:t>Stolte</a:t>
            </a:r>
            <a:r>
              <a:rPr lang="en-US" sz="1200" kern="0" dirty="0" smtClean="0">
                <a:latin typeface="Tahoma" pitchFamily="34" charset="0"/>
                <a:ea typeface="Tahoma" pitchFamily="34" charset="0"/>
                <a:cs typeface="Tahoma" pitchFamily="34" charset="0"/>
              </a:rPr>
              <a:t>, Christian Chabot and Pat </a:t>
            </a:r>
            <a:r>
              <a:rPr lang="en-US" sz="1200" kern="0" dirty="0" err="1" smtClean="0">
                <a:latin typeface="Tahoma" pitchFamily="34" charset="0"/>
                <a:ea typeface="Tahoma" pitchFamily="34" charset="0"/>
                <a:cs typeface="Tahoma" pitchFamily="34" charset="0"/>
              </a:rPr>
              <a:t>Hanrahan</a:t>
            </a:r>
            <a:r>
              <a:rPr lang="en-US" sz="1200" kern="0" dirty="0" smtClean="0">
                <a:latin typeface="Tahoma" pitchFamily="34" charset="0"/>
                <a:ea typeface="Tahoma" pitchFamily="34" charset="0"/>
                <a:cs typeface="Tahoma" pitchFamily="34" charset="0"/>
              </a:rPr>
              <a:t>.</a:t>
            </a:r>
          </a:p>
          <a:p>
            <a:pPr marL="285750" indent="-285750" algn="just" eaLnBrk="1" hangingPunct="1">
              <a:spcBef>
                <a:spcPct val="20000"/>
              </a:spcBef>
              <a:spcAft>
                <a:spcPts val="0"/>
              </a:spcAft>
              <a:buFont typeface="Arial" panose="020B0604020202020204" pitchFamily="34" charset="0"/>
              <a:buChar char="•"/>
              <a:defRPr/>
            </a:pPr>
            <a:endParaRPr lang="en-US" sz="1200" kern="0" dirty="0" smtClean="0">
              <a:latin typeface="Tahoma" pitchFamily="34" charset="0"/>
              <a:ea typeface="Tahoma" pitchFamily="34" charset="0"/>
              <a:cs typeface="Tahoma" pitchFamily="34" charset="0"/>
            </a:endParaRPr>
          </a:p>
          <a:p>
            <a:pPr marL="285750" indent="-285750" algn="just" eaLnBrk="1" hangingPunct="1">
              <a:spcBef>
                <a:spcPct val="20000"/>
              </a:spcBef>
              <a:spcAft>
                <a:spcPts val="0"/>
              </a:spcAft>
              <a:buFont typeface="Arial" panose="020B0604020202020204" pitchFamily="34" charset="0"/>
              <a:buChar char="•"/>
              <a:defRPr/>
            </a:pPr>
            <a:r>
              <a:rPr lang="en-US" sz="1200" kern="0" dirty="0" smtClean="0">
                <a:latin typeface="Tahoma" pitchFamily="34" charset="0"/>
                <a:ea typeface="Tahoma" pitchFamily="34" charset="0"/>
                <a:cs typeface="Tahoma" pitchFamily="34" charset="0"/>
              </a:rPr>
              <a:t>Based </a:t>
            </a:r>
            <a:r>
              <a:rPr lang="en-US" sz="1200" kern="0" dirty="0">
                <a:latin typeface="Tahoma" pitchFamily="34" charset="0"/>
                <a:ea typeface="Tahoma" pitchFamily="34" charset="0"/>
                <a:cs typeface="Tahoma" pitchFamily="34" charset="0"/>
              </a:rPr>
              <a:t>on a breakthrough from Stanford University, Tableau makes visual analytics and business intelligence software that delivers:</a:t>
            </a:r>
          </a:p>
          <a:p>
            <a:pPr algn="just" eaLnBrk="1" hangingPunct="1">
              <a:spcBef>
                <a:spcPct val="20000"/>
              </a:spcBef>
              <a:spcAft>
                <a:spcPts val="0"/>
              </a:spcAft>
              <a:defRPr/>
            </a:pPr>
            <a:endParaRPr lang="en-US" sz="1200" kern="0" dirty="0">
              <a:latin typeface="Tahoma" pitchFamily="34" charset="0"/>
              <a:ea typeface="Tahoma" pitchFamily="34" charset="0"/>
              <a:cs typeface="Tahoma" pitchFamily="34" charset="0"/>
            </a:endParaRPr>
          </a:p>
          <a:p>
            <a:pPr marL="742950" lvl="1" indent="-285750" algn="just" eaLnBrk="1" hangingPunct="1">
              <a:spcBef>
                <a:spcPct val="20000"/>
              </a:spcBef>
              <a:spcAft>
                <a:spcPts val="0"/>
              </a:spcAft>
              <a:buFont typeface="Arial" panose="020B0604020202020204" pitchFamily="34" charset="0"/>
              <a:buChar char="•"/>
              <a:defRPr/>
            </a:pPr>
            <a:r>
              <a:rPr lang="en-US" sz="1200" kern="0" dirty="0">
                <a:latin typeface="Tahoma" pitchFamily="34" charset="0"/>
                <a:ea typeface="Tahoma" pitchFamily="34" charset="0"/>
                <a:cs typeface="Tahoma" pitchFamily="34" charset="0"/>
              </a:rPr>
              <a:t> 10-100X productivity improvements</a:t>
            </a:r>
          </a:p>
          <a:p>
            <a:pPr marL="742950" lvl="1" indent="-285750" algn="just" eaLnBrk="1" hangingPunct="1">
              <a:spcBef>
                <a:spcPct val="20000"/>
              </a:spcBef>
              <a:spcAft>
                <a:spcPts val="0"/>
              </a:spcAft>
              <a:buFont typeface="Arial" panose="020B0604020202020204" pitchFamily="34" charset="0"/>
              <a:buChar char="•"/>
              <a:defRPr/>
            </a:pPr>
            <a:r>
              <a:rPr lang="en-US" sz="1200" kern="0" dirty="0">
                <a:latin typeface="Tahoma" pitchFamily="34" charset="0"/>
                <a:ea typeface="Tahoma" pitchFamily="34" charset="0"/>
                <a:cs typeface="Tahoma" pitchFamily="34" charset="0"/>
              </a:rPr>
              <a:t> amazing multi-dimensional discoveries</a:t>
            </a:r>
          </a:p>
          <a:p>
            <a:pPr marL="742950" lvl="1" indent="-285750" algn="just" eaLnBrk="1" hangingPunct="1">
              <a:spcBef>
                <a:spcPct val="20000"/>
              </a:spcBef>
              <a:spcAft>
                <a:spcPts val="0"/>
              </a:spcAft>
              <a:buFont typeface="Arial" panose="020B0604020202020204" pitchFamily="34" charset="0"/>
              <a:buChar char="•"/>
              <a:defRPr/>
            </a:pPr>
            <a:r>
              <a:rPr lang="en-US" sz="1200" kern="0" dirty="0">
                <a:latin typeface="Tahoma" pitchFamily="34" charset="0"/>
                <a:ea typeface="Tahoma" pitchFamily="34" charset="0"/>
                <a:cs typeface="Tahoma" pitchFamily="34" charset="0"/>
              </a:rPr>
              <a:t> web analytics at 1/10</a:t>
            </a:r>
            <a:r>
              <a:rPr lang="en-US" sz="1200" kern="0" baseline="30000" dirty="0">
                <a:latin typeface="Tahoma" pitchFamily="34" charset="0"/>
                <a:ea typeface="Tahoma" pitchFamily="34" charset="0"/>
                <a:cs typeface="Tahoma" pitchFamily="34" charset="0"/>
              </a:rPr>
              <a:t>th</a:t>
            </a:r>
            <a:r>
              <a:rPr lang="en-US" sz="1200" kern="0" dirty="0">
                <a:latin typeface="Tahoma" pitchFamily="34" charset="0"/>
                <a:ea typeface="Tahoma" pitchFamily="34" charset="0"/>
                <a:cs typeface="Tahoma" pitchFamily="34" charset="0"/>
              </a:rPr>
              <a:t> the cost of a “BI Platform” </a:t>
            </a:r>
          </a:p>
          <a:p>
            <a:pPr eaLnBrk="1" hangingPunct="1">
              <a:spcBef>
                <a:spcPct val="20000"/>
              </a:spcBef>
              <a:spcAft>
                <a:spcPts val="0"/>
              </a:spcAft>
              <a:defRPr/>
            </a:pPr>
            <a:endParaRPr lang="en-US" sz="1200" kern="0" dirty="0">
              <a:latin typeface="Tahoma" pitchFamily="34" charset="0"/>
              <a:ea typeface="Tahoma" pitchFamily="34" charset="0"/>
              <a:cs typeface="Tahoma" pitchFamily="34" charset="0"/>
            </a:endParaRPr>
          </a:p>
          <a:p>
            <a:pPr eaLnBrk="1" hangingPunct="1">
              <a:spcBef>
                <a:spcPct val="20000"/>
              </a:spcBef>
              <a:spcAft>
                <a:spcPts val="0"/>
              </a:spcAft>
              <a:defRPr/>
            </a:pPr>
            <a:endParaRPr lang="en-US" sz="1200" b="1" kern="0" dirty="0">
              <a:latin typeface="Tahoma" pitchFamily="34" charset="0"/>
              <a:ea typeface="Tahoma" pitchFamily="34" charset="0"/>
              <a:cs typeface="Tahoma" pitchFamily="34" charset="0"/>
            </a:endParaRPr>
          </a:p>
          <a:p>
            <a:pPr eaLnBrk="1" hangingPunct="1">
              <a:spcBef>
                <a:spcPct val="20000"/>
              </a:spcBef>
              <a:spcAft>
                <a:spcPts val="0"/>
              </a:spcAft>
              <a:defRPr/>
            </a:pPr>
            <a:endParaRPr lang="en-US" sz="1200" b="1" kern="0" dirty="0">
              <a:latin typeface="Tahoma" pitchFamily="34" charset="0"/>
              <a:ea typeface="Tahoma" pitchFamily="34" charset="0"/>
              <a:cs typeface="Tahoma" pitchFamily="34" charset="0"/>
            </a:endParaRPr>
          </a:p>
          <a:p>
            <a:pPr eaLnBrk="1" hangingPunct="1">
              <a:spcBef>
                <a:spcPct val="20000"/>
              </a:spcBef>
              <a:spcAft>
                <a:spcPts val="0"/>
              </a:spcAft>
              <a:defRPr/>
            </a:pPr>
            <a:endParaRPr lang="en-US" sz="1200" b="1" kern="0" dirty="0">
              <a:latin typeface="Tahoma" pitchFamily="34" charset="0"/>
              <a:ea typeface="Tahoma" pitchFamily="34" charset="0"/>
              <a:cs typeface="Tahoma" pitchFamily="34" charset="0"/>
            </a:endParaRPr>
          </a:p>
          <a:p>
            <a:pPr eaLnBrk="1" hangingPunct="1">
              <a:spcBef>
                <a:spcPct val="20000"/>
              </a:spcBef>
              <a:spcAft>
                <a:spcPts val="0"/>
              </a:spcAft>
              <a:defRPr/>
            </a:pPr>
            <a:r>
              <a:rPr lang="en-US" sz="1600" kern="0" dirty="0">
                <a:latin typeface="Tahoma" pitchFamily="34" charset="0"/>
                <a:ea typeface="Tahoma" pitchFamily="34" charset="0"/>
                <a:cs typeface="Tahoma" pitchFamily="34" charset="0"/>
              </a:rPr>
              <a:t>The company is headquartered in Seattle, WA.</a:t>
            </a:r>
          </a:p>
          <a:p>
            <a:pPr eaLnBrk="1" hangingPunct="1">
              <a:spcBef>
                <a:spcPct val="20000"/>
              </a:spcBef>
              <a:spcAft>
                <a:spcPts val="0"/>
              </a:spcAft>
              <a:defRPr/>
            </a:pPr>
            <a:endParaRPr lang="en-US" sz="1200" kern="0" dirty="0">
              <a:latin typeface="Tahoma" pitchFamily="34" charset="0"/>
              <a:ea typeface="Tahoma" pitchFamily="34" charset="0"/>
              <a:cs typeface="Tahoma" pitchFamily="34" charset="0"/>
            </a:endParaRPr>
          </a:p>
        </p:txBody>
      </p:sp>
      <p:sp>
        <p:nvSpPr>
          <p:cNvPr id="9" name="Content Placeholder 151"/>
          <p:cNvSpPr txBox="1">
            <a:spLocks/>
          </p:cNvSpPr>
          <p:nvPr/>
        </p:nvSpPr>
        <p:spPr bwMode="auto">
          <a:xfrm>
            <a:off x="6432462" y="1032407"/>
            <a:ext cx="2590800" cy="2971800"/>
          </a:xfrm>
          <a:prstGeom prst="rect">
            <a:avLst/>
          </a:prstGeom>
        </p:spPr>
        <p:txBody>
          <a:bodyPr/>
          <a:lstStyle/>
          <a:p>
            <a:pPr eaLnBrk="1" hangingPunct="1">
              <a:spcBef>
                <a:spcPct val="20000"/>
              </a:spcBef>
              <a:defRPr/>
            </a:pPr>
            <a:r>
              <a:rPr lang="en-US" sz="1200" kern="0" dirty="0">
                <a:latin typeface="Tahoma" pitchFamily="34" charset="0"/>
                <a:ea typeface="Tahoma" pitchFamily="34" charset="0"/>
                <a:cs typeface="Tahoma" pitchFamily="34" charset="0"/>
              </a:rPr>
              <a:t>Customers</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Google</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Allstate</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Cornell </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Harvard</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Apple</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NSA</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Microsoft</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1,000’s more</a:t>
            </a:r>
          </a:p>
          <a:p>
            <a:pPr eaLnBrk="1" hangingPunct="1">
              <a:spcBef>
                <a:spcPct val="20000"/>
              </a:spcBef>
              <a:defRPr/>
            </a:pPr>
            <a:endParaRPr lang="en-US" sz="1200" kern="0" dirty="0">
              <a:latin typeface="Tahoma" pitchFamily="34" charset="0"/>
              <a:ea typeface="Tahoma" pitchFamily="34" charset="0"/>
              <a:cs typeface="Tahoma" pitchFamily="34" charset="0"/>
            </a:endParaRPr>
          </a:p>
          <a:p>
            <a:pPr eaLnBrk="1" hangingPunct="1">
              <a:spcBef>
                <a:spcPct val="20000"/>
              </a:spcBef>
              <a:defRPr/>
            </a:pPr>
            <a:r>
              <a:rPr lang="en-US" sz="1200" kern="0" dirty="0">
                <a:latin typeface="Tahoma" pitchFamily="34" charset="0"/>
                <a:ea typeface="Tahoma" pitchFamily="34" charset="0"/>
                <a:cs typeface="Tahoma" pitchFamily="34" charset="0"/>
              </a:rPr>
              <a:t>Key Partners</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Oracle OEM</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Microsoft Gold Certified</a:t>
            </a:r>
          </a:p>
          <a:p>
            <a:pPr marL="336550" indent="-171450" eaLnBrk="1" hangingPunct="1">
              <a:spcBef>
                <a:spcPct val="20000"/>
              </a:spcBef>
              <a:buClr>
                <a:schemeClr val="tx2"/>
              </a:buClr>
              <a:buFont typeface="Arial" pitchFamily="34" charset="0"/>
              <a:buChar char="+"/>
              <a:defRPr/>
            </a:pPr>
            <a:r>
              <a:rPr lang="en-US" sz="1200" dirty="0">
                <a:latin typeface="Tahoma" pitchFamily="34" charset="0"/>
                <a:ea typeface="Tahoma" pitchFamily="34" charset="0"/>
                <a:cs typeface="Tahoma" pitchFamily="34" charset="0"/>
              </a:rPr>
              <a:t>Teradata Partner</a:t>
            </a:r>
            <a:endParaRPr lang="en-US" sz="1200" kern="0" dirty="0">
              <a:latin typeface="Tahoma" pitchFamily="34" charset="0"/>
              <a:ea typeface="Tahoma" pitchFamily="34" charset="0"/>
              <a:cs typeface="Tahoma" pitchFamily="34" charset="0"/>
            </a:endParaRPr>
          </a:p>
        </p:txBody>
      </p:sp>
      <p:pic>
        <p:nvPicPr>
          <p:cNvPr id="11" name="Picture 2" descr="Tableau Software Logo Small.png"/>
          <p:cNvPicPr>
            <a:picLocks noChangeAspect="1" noChangeArrowheads="1"/>
          </p:cNvPicPr>
          <p:nvPr/>
        </p:nvPicPr>
        <p:blipFill>
          <a:blip r:embed="rId3"/>
          <a:srcRect/>
          <a:stretch>
            <a:fillRect/>
          </a:stretch>
        </p:blipFill>
        <p:spPr bwMode="auto">
          <a:xfrm>
            <a:off x="6710752" y="95000"/>
            <a:ext cx="2381250" cy="466726"/>
          </a:xfrm>
          <a:prstGeom prst="rect">
            <a:avLst/>
          </a:prstGeom>
          <a:noFill/>
        </p:spPr>
      </p:pic>
    </p:spTree>
    <p:extLst>
      <p:ext uri="{BB962C8B-B14F-4D97-AF65-F5344CB8AC3E}">
        <p14:creationId xmlns:p14="http://schemas.microsoft.com/office/powerpoint/2010/main" val="3130744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923330"/>
          </a:xfrm>
          <a:prstGeom prst="rect">
            <a:avLst/>
          </a:prstGeom>
          <a:noFill/>
        </p:spPr>
        <p:txBody>
          <a:bodyPr wrap="square" rtlCol="0">
            <a:spAutoFit/>
          </a:bodyPr>
          <a:lstStyle/>
          <a:p>
            <a:pPr marL="0" lvl="1" algn="just"/>
            <a:r>
              <a:rPr lang="en-US" altLang="en-US" sz="2600" dirty="0" smtClean="0">
                <a:solidFill>
                  <a:srgbClr val="262626"/>
                </a:solidFill>
              </a:rPr>
              <a:t>Customers: 4,000 Strong Companies</a:t>
            </a:r>
          </a:p>
          <a:p>
            <a:pPr algn="just"/>
            <a:endParaRPr lang="en-IN" sz="2600" dirty="0">
              <a:solidFill>
                <a:srgbClr val="262626"/>
              </a:solidFill>
            </a:endParaRPr>
          </a:p>
        </p:txBody>
      </p:sp>
      <p:pic>
        <p:nvPicPr>
          <p:cNvPr id="3" name="Picture 11"/>
          <p:cNvPicPr>
            <a:picLocks noChangeAspect="1" noChangeArrowheads="1"/>
          </p:cNvPicPr>
          <p:nvPr/>
        </p:nvPicPr>
        <p:blipFill>
          <a:blip r:embed="rId2"/>
          <a:srcRect/>
          <a:stretch>
            <a:fillRect/>
          </a:stretch>
        </p:blipFill>
        <p:spPr bwMode="auto">
          <a:xfrm>
            <a:off x="255588" y="860069"/>
            <a:ext cx="1992312" cy="3717131"/>
          </a:xfrm>
          <a:prstGeom prst="rect">
            <a:avLst/>
          </a:prstGeom>
          <a:noFill/>
          <a:ln w="9525">
            <a:noFill/>
            <a:miter lim="800000"/>
            <a:headEnd/>
            <a:tailEnd/>
          </a:ln>
        </p:spPr>
      </p:pic>
      <p:pic>
        <p:nvPicPr>
          <p:cNvPr id="4" name="Picture 12"/>
          <p:cNvPicPr>
            <a:picLocks noChangeAspect="1" noChangeArrowheads="1"/>
          </p:cNvPicPr>
          <p:nvPr/>
        </p:nvPicPr>
        <p:blipFill>
          <a:blip r:embed="rId3"/>
          <a:srcRect/>
          <a:stretch>
            <a:fillRect/>
          </a:stretch>
        </p:blipFill>
        <p:spPr bwMode="auto">
          <a:xfrm>
            <a:off x="1897063" y="882691"/>
            <a:ext cx="1992312" cy="3559969"/>
          </a:xfrm>
          <a:prstGeom prst="rect">
            <a:avLst/>
          </a:prstGeom>
          <a:noFill/>
          <a:ln w="9525">
            <a:noFill/>
            <a:miter lim="800000"/>
            <a:headEnd/>
            <a:tailEnd/>
          </a:ln>
        </p:spPr>
      </p:pic>
      <p:pic>
        <p:nvPicPr>
          <p:cNvPr id="5" name="Picture 13"/>
          <p:cNvPicPr>
            <a:picLocks noChangeAspect="1" noChangeArrowheads="1"/>
          </p:cNvPicPr>
          <p:nvPr/>
        </p:nvPicPr>
        <p:blipFill>
          <a:blip r:embed="rId4"/>
          <a:srcRect/>
          <a:stretch>
            <a:fillRect/>
          </a:stretch>
        </p:blipFill>
        <p:spPr bwMode="auto">
          <a:xfrm>
            <a:off x="3668713" y="882692"/>
            <a:ext cx="1992312" cy="3611165"/>
          </a:xfrm>
          <a:prstGeom prst="rect">
            <a:avLst/>
          </a:prstGeom>
          <a:noFill/>
          <a:ln w="9525">
            <a:noFill/>
            <a:miter lim="800000"/>
            <a:headEnd/>
            <a:tailEnd/>
          </a:ln>
        </p:spPr>
      </p:pic>
      <p:pic>
        <p:nvPicPr>
          <p:cNvPr id="6" name="Picture 14"/>
          <p:cNvPicPr>
            <a:picLocks noChangeAspect="1" noChangeArrowheads="1"/>
          </p:cNvPicPr>
          <p:nvPr/>
        </p:nvPicPr>
        <p:blipFill>
          <a:blip r:embed="rId5"/>
          <a:srcRect/>
          <a:stretch>
            <a:fillRect/>
          </a:stretch>
        </p:blipFill>
        <p:spPr bwMode="auto">
          <a:xfrm>
            <a:off x="5307013" y="882691"/>
            <a:ext cx="1992312" cy="3923109"/>
          </a:xfrm>
          <a:prstGeom prst="rect">
            <a:avLst/>
          </a:prstGeom>
          <a:noFill/>
          <a:ln w="9525">
            <a:noFill/>
            <a:miter lim="800000"/>
            <a:headEnd/>
            <a:tailEnd/>
          </a:ln>
        </p:spPr>
      </p:pic>
      <p:pic>
        <p:nvPicPr>
          <p:cNvPr id="7" name="Picture 15"/>
          <p:cNvPicPr>
            <a:picLocks noChangeAspect="1" noChangeArrowheads="1"/>
          </p:cNvPicPr>
          <p:nvPr/>
        </p:nvPicPr>
        <p:blipFill>
          <a:blip r:embed="rId6"/>
          <a:srcRect/>
          <a:stretch>
            <a:fillRect/>
          </a:stretch>
        </p:blipFill>
        <p:spPr bwMode="auto">
          <a:xfrm>
            <a:off x="7162800" y="882691"/>
            <a:ext cx="1981200" cy="3845719"/>
          </a:xfrm>
          <a:prstGeom prst="rect">
            <a:avLst/>
          </a:prstGeom>
          <a:noFill/>
          <a:ln w="9525">
            <a:noFill/>
            <a:miter lim="800000"/>
            <a:headEnd/>
            <a:tailEnd/>
          </a:ln>
        </p:spPr>
      </p:pic>
      <p:pic>
        <p:nvPicPr>
          <p:cNvPr id="8" name="Picture 2" descr="Tableau Software Logo Small.png"/>
          <p:cNvPicPr>
            <a:picLocks noChangeAspect="1" noChangeArrowheads="1"/>
          </p:cNvPicPr>
          <p:nvPr/>
        </p:nvPicPr>
        <p:blipFill>
          <a:blip r:embed="rId7"/>
          <a:srcRect/>
          <a:stretch>
            <a:fillRect/>
          </a:stretch>
        </p:blipFill>
        <p:spPr bwMode="auto">
          <a:xfrm>
            <a:off x="6710752" y="95000"/>
            <a:ext cx="2381250" cy="466726"/>
          </a:xfrm>
          <a:prstGeom prst="rect">
            <a:avLst/>
          </a:prstGeom>
          <a:noFill/>
        </p:spPr>
      </p:pic>
    </p:spTree>
    <p:extLst>
      <p:ext uri="{BB962C8B-B14F-4D97-AF65-F5344CB8AC3E}">
        <p14:creationId xmlns:p14="http://schemas.microsoft.com/office/powerpoint/2010/main" val="600872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923330"/>
          </a:xfrm>
          <a:prstGeom prst="rect">
            <a:avLst/>
          </a:prstGeom>
          <a:noFill/>
        </p:spPr>
        <p:txBody>
          <a:bodyPr wrap="square" rtlCol="0">
            <a:spAutoFit/>
          </a:bodyPr>
          <a:lstStyle/>
          <a:p>
            <a:pPr marL="0" lvl="1" algn="just"/>
            <a:r>
              <a:rPr lang="en-US" altLang="en-US" sz="2600" dirty="0" smtClean="0">
                <a:solidFill>
                  <a:srgbClr val="262626"/>
                </a:solidFill>
              </a:rPr>
              <a:t>Tableau Products</a:t>
            </a:r>
          </a:p>
          <a:p>
            <a:pPr algn="just"/>
            <a:endParaRPr lang="en-IN" sz="2600" dirty="0">
              <a:solidFill>
                <a:srgbClr val="262626"/>
              </a:solidFill>
            </a:endParaRPr>
          </a:p>
        </p:txBody>
      </p:sp>
      <p:pic>
        <p:nvPicPr>
          <p:cNvPr id="4" name="Picture 2" descr="Tableau Software Logo Small.png"/>
          <p:cNvPicPr>
            <a:picLocks noChangeAspect="1" noChangeArrowheads="1"/>
          </p:cNvPicPr>
          <p:nvPr/>
        </p:nvPicPr>
        <p:blipFill>
          <a:blip r:embed="rId2"/>
          <a:srcRect/>
          <a:stretch>
            <a:fillRect/>
          </a:stretch>
        </p:blipFill>
        <p:spPr bwMode="auto">
          <a:xfrm>
            <a:off x="6710752" y="95000"/>
            <a:ext cx="2381250" cy="466726"/>
          </a:xfrm>
          <a:prstGeom prst="rect">
            <a:avLst/>
          </a:prstGeom>
          <a:noFill/>
        </p:spPr>
      </p:pic>
      <p:sp>
        <p:nvSpPr>
          <p:cNvPr id="5" name="Text Box 7"/>
          <p:cNvSpPr txBox="1">
            <a:spLocks noChangeArrowheads="1"/>
          </p:cNvSpPr>
          <p:nvPr/>
        </p:nvSpPr>
        <p:spPr bwMode="auto">
          <a:xfrm>
            <a:off x="152400" y="914400"/>
            <a:ext cx="2209800" cy="553998"/>
          </a:xfrm>
          <a:prstGeom prst="rect">
            <a:avLst/>
          </a:prstGeom>
          <a:noFill/>
          <a:ln w="9525">
            <a:noFill/>
            <a:miter lim="800000"/>
            <a:headEnd/>
            <a:tailEnd/>
          </a:ln>
        </p:spPr>
        <p:txBody>
          <a:bodyPr>
            <a:spAutoFit/>
          </a:bodyPr>
          <a:lstStyle/>
          <a:p>
            <a:pPr algn="ctr" eaLnBrk="1" hangingPunct="1">
              <a:spcBef>
                <a:spcPct val="50000"/>
              </a:spcBef>
            </a:pPr>
            <a:r>
              <a:rPr lang="en-US" altLang="en-US" sz="1200" b="1" dirty="0">
                <a:solidFill>
                  <a:srgbClr val="1F497D"/>
                </a:solidFill>
                <a:latin typeface="Tahoma" pitchFamily="34" charset="0"/>
                <a:ea typeface="Tahoma" pitchFamily="34" charset="0"/>
                <a:cs typeface="Tahoma" pitchFamily="34" charset="0"/>
              </a:rPr>
              <a:t>Tableau Desktop</a:t>
            </a:r>
          </a:p>
          <a:p>
            <a:pPr algn="ctr" eaLnBrk="1" hangingPunct="1">
              <a:spcBef>
                <a:spcPct val="50000"/>
              </a:spcBef>
            </a:pPr>
            <a:r>
              <a:rPr lang="en-US" altLang="en-US" sz="1200" b="1" dirty="0">
                <a:solidFill>
                  <a:srgbClr val="E46C0A"/>
                </a:solidFill>
                <a:latin typeface="Tahoma" pitchFamily="34" charset="0"/>
                <a:ea typeface="Tahoma" pitchFamily="34" charset="0"/>
                <a:cs typeface="Tahoma" pitchFamily="34" charset="0"/>
              </a:rPr>
              <a:t>Create</a:t>
            </a:r>
          </a:p>
        </p:txBody>
      </p:sp>
      <p:sp>
        <p:nvSpPr>
          <p:cNvPr id="6" name="Text Box 8"/>
          <p:cNvSpPr txBox="1">
            <a:spLocks noChangeArrowheads="1"/>
          </p:cNvSpPr>
          <p:nvPr/>
        </p:nvSpPr>
        <p:spPr bwMode="auto">
          <a:xfrm>
            <a:off x="2286000" y="914400"/>
            <a:ext cx="2209800" cy="553998"/>
          </a:xfrm>
          <a:prstGeom prst="rect">
            <a:avLst/>
          </a:prstGeom>
          <a:noFill/>
          <a:ln w="9525">
            <a:noFill/>
            <a:miter lim="800000"/>
            <a:headEnd/>
            <a:tailEnd/>
          </a:ln>
        </p:spPr>
        <p:txBody>
          <a:bodyPr>
            <a:spAutoFit/>
          </a:bodyPr>
          <a:lstStyle/>
          <a:p>
            <a:pPr algn="ctr" eaLnBrk="1" hangingPunct="1">
              <a:spcBef>
                <a:spcPct val="50000"/>
              </a:spcBef>
            </a:pPr>
            <a:r>
              <a:rPr lang="en-US" altLang="en-US" sz="1200" b="1">
                <a:solidFill>
                  <a:srgbClr val="1F497D"/>
                </a:solidFill>
                <a:latin typeface="Tahoma" pitchFamily="34" charset="0"/>
                <a:ea typeface="Tahoma" pitchFamily="34" charset="0"/>
                <a:cs typeface="Tahoma" pitchFamily="34" charset="0"/>
              </a:rPr>
              <a:t>Tableau Server</a:t>
            </a:r>
          </a:p>
          <a:p>
            <a:pPr algn="ctr" eaLnBrk="1" hangingPunct="1">
              <a:spcBef>
                <a:spcPct val="50000"/>
              </a:spcBef>
            </a:pPr>
            <a:r>
              <a:rPr lang="en-US" altLang="en-US" sz="1200" b="1">
                <a:solidFill>
                  <a:srgbClr val="E46C0A"/>
                </a:solidFill>
                <a:latin typeface="Tahoma" pitchFamily="34" charset="0"/>
                <a:ea typeface="Tahoma" pitchFamily="34" charset="0"/>
                <a:cs typeface="Tahoma" pitchFamily="34" charset="0"/>
              </a:rPr>
              <a:t>Share - Web</a:t>
            </a:r>
          </a:p>
        </p:txBody>
      </p:sp>
      <p:sp>
        <p:nvSpPr>
          <p:cNvPr id="7" name="Text Box 8"/>
          <p:cNvSpPr txBox="1">
            <a:spLocks noChangeArrowheads="1"/>
          </p:cNvSpPr>
          <p:nvPr/>
        </p:nvSpPr>
        <p:spPr bwMode="auto">
          <a:xfrm>
            <a:off x="4572000" y="914400"/>
            <a:ext cx="2209800" cy="553998"/>
          </a:xfrm>
          <a:prstGeom prst="rect">
            <a:avLst/>
          </a:prstGeom>
          <a:noFill/>
          <a:ln w="9525">
            <a:noFill/>
            <a:miter lim="800000"/>
            <a:headEnd/>
            <a:tailEnd/>
          </a:ln>
        </p:spPr>
        <p:txBody>
          <a:bodyPr>
            <a:spAutoFit/>
          </a:bodyPr>
          <a:lstStyle/>
          <a:p>
            <a:pPr algn="ctr" eaLnBrk="1" hangingPunct="1">
              <a:spcBef>
                <a:spcPct val="50000"/>
              </a:spcBef>
            </a:pPr>
            <a:r>
              <a:rPr lang="en-US" altLang="en-US" sz="1200" b="1">
                <a:solidFill>
                  <a:srgbClr val="1F497D"/>
                </a:solidFill>
                <a:latin typeface="Tahoma" pitchFamily="34" charset="0"/>
                <a:ea typeface="Tahoma" pitchFamily="34" charset="0"/>
                <a:cs typeface="Tahoma" pitchFamily="34" charset="0"/>
              </a:rPr>
              <a:t>Tableau Reader</a:t>
            </a:r>
          </a:p>
          <a:p>
            <a:pPr algn="ctr" eaLnBrk="1" hangingPunct="1">
              <a:spcBef>
                <a:spcPct val="50000"/>
              </a:spcBef>
            </a:pPr>
            <a:r>
              <a:rPr lang="en-US" altLang="en-US" sz="1200" b="1">
                <a:solidFill>
                  <a:srgbClr val="E46C0A"/>
                </a:solidFill>
                <a:latin typeface="Tahoma" pitchFamily="34" charset="0"/>
                <a:ea typeface="Tahoma" pitchFamily="34" charset="0"/>
                <a:cs typeface="Tahoma" pitchFamily="34" charset="0"/>
              </a:rPr>
              <a:t>Share - Local</a:t>
            </a:r>
          </a:p>
        </p:txBody>
      </p:sp>
      <p:sp>
        <p:nvSpPr>
          <p:cNvPr id="8" name="Content Placeholder 151"/>
          <p:cNvSpPr txBox="1">
            <a:spLocks/>
          </p:cNvSpPr>
          <p:nvPr/>
        </p:nvSpPr>
        <p:spPr>
          <a:xfrm>
            <a:off x="2254250" y="2743200"/>
            <a:ext cx="2317750" cy="1721922"/>
          </a:xfrm>
          <a:prstGeom prst="rect">
            <a:avLst/>
          </a:prstGeom>
        </p:spPr>
        <p:txBody>
          <a:bodyPr vert="horz" lIns="91440" tIns="45720" rIns="91440" bIns="45720" rtlCol="0">
            <a:noAutofit/>
          </a:bodyPr>
          <a:lstStyle/>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business intelligence solution scales to organizations of all sizes</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share visual analytics with anyone with a web browser</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publish interactive analytics or dashboards</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secure information and manage metadata</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collaborate with others</a:t>
            </a:r>
          </a:p>
          <a:p>
            <a:pPr marL="342875" marR="0" lvl="0" indent="-342875" algn="l" defTabSz="914333"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endParaRPr>
          </a:p>
        </p:txBody>
      </p:sp>
      <p:sp>
        <p:nvSpPr>
          <p:cNvPr id="9" name="Content Placeholder 151"/>
          <p:cNvSpPr txBox="1">
            <a:spLocks/>
          </p:cNvSpPr>
          <p:nvPr/>
        </p:nvSpPr>
        <p:spPr>
          <a:xfrm>
            <a:off x="4495800" y="2743200"/>
            <a:ext cx="2286000" cy="1314450"/>
          </a:xfrm>
          <a:prstGeom prst="rect">
            <a:avLst/>
          </a:prstGeom>
        </p:spPr>
        <p:txBody>
          <a:bodyPr vert="horz" lIns="91440" tIns="45720" rIns="91440" bIns="45720" rtlCol="0">
            <a:noAutofit/>
          </a:bodyPr>
          <a:lstStyle/>
          <a:p>
            <a:pPr marL="336550" marR="0" lvl="0" indent="-171450" algn="l" defTabSz="914333" rtl="0" eaLnBrk="1" fontAlgn="auto" latinLnBrk="0" hangingPunct="1">
              <a:lnSpc>
                <a:spcPct val="100000"/>
              </a:lnSpc>
              <a:spcBef>
                <a:spcPct val="20000"/>
              </a:spcBef>
              <a:spcAft>
                <a:spcPts val="0"/>
              </a:spcAft>
              <a:buClr>
                <a:schemeClr val="tx2"/>
              </a:buClr>
              <a:buSzTx/>
              <a:buFont typeface="Arial" charset="0"/>
              <a:buChar char="+"/>
              <a:tabLst/>
              <a:defRPr/>
            </a:pPr>
            <a:r>
              <a:rPr kumimoji="0" lang="en-US" alt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share visualizations &amp; dashboards on the desktop </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charset="0"/>
              <a:buChar char="+"/>
              <a:tabLst/>
              <a:defRPr/>
            </a:pPr>
            <a:r>
              <a:rPr kumimoji="0" lang="en-US" alt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filter, sort, and page through the views</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charset="0"/>
              <a:buChar char="+"/>
              <a:tabLst/>
              <a:defRPr/>
            </a:pPr>
            <a:r>
              <a:rPr kumimoji="0" lang="en-US" alt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“Acrobat for Data”</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charset="0"/>
              <a:buChar char="+"/>
              <a:tabLst/>
              <a:defRPr/>
            </a:pPr>
            <a:r>
              <a:rPr kumimoji="0" lang="en-US" alt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free download</a:t>
            </a:r>
          </a:p>
        </p:txBody>
      </p:sp>
      <p:sp>
        <p:nvSpPr>
          <p:cNvPr id="10" name="Content Placeholder 151"/>
          <p:cNvSpPr txBox="1">
            <a:spLocks/>
          </p:cNvSpPr>
          <p:nvPr/>
        </p:nvSpPr>
        <p:spPr>
          <a:xfrm>
            <a:off x="76200" y="2743200"/>
            <a:ext cx="2286000" cy="1200150"/>
          </a:xfrm>
          <a:prstGeom prst="rect">
            <a:avLst/>
          </a:prstGeom>
        </p:spPr>
        <p:txBody>
          <a:bodyPr vert="horz" lIns="91440" tIns="45720" rIns="91440" bIns="45720" rtlCol="0">
            <a:noAutofit/>
          </a:bodyPr>
          <a:lstStyle/>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ad hoc analytics, dashboards, reports, graphs</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explore, visualize, and analyze your data</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create dashboards to consolidate multiple views</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deliver interactive data experiences</a:t>
            </a:r>
          </a:p>
          <a:p>
            <a:pPr marL="342875" marR="0" lvl="0" indent="-342875" algn="l" defTabSz="914333"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pic>
        <p:nvPicPr>
          <p:cNvPr id="11" name="Picture 2"/>
          <p:cNvPicPr>
            <a:picLocks noChangeAspect="1" noChangeArrowheads="1"/>
          </p:cNvPicPr>
          <p:nvPr/>
        </p:nvPicPr>
        <p:blipFill>
          <a:blip r:embed="rId3" cstate="print"/>
          <a:srcRect/>
          <a:stretch>
            <a:fillRect/>
          </a:stretch>
        </p:blipFill>
        <p:spPr bwMode="auto">
          <a:xfrm>
            <a:off x="420867" y="1657351"/>
            <a:ext cx="1596666" cy="914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p:cNvPicPr>
            <a:picLocks noChangeAspect="1" noChangeArrowheads="1"/>
          </p:cNvPicPr>
          <p:nvPr/>
        </p:nvPicPr>
        <p:blipFill>
          <a:blip r:embed="rId4" cstate="print"/>
          <a:srcRect/>
          <a:stretch>
            <a:fillRect/>
          </a:stretch>
        </p:blipFill>
        <p:spPr bwMode="auto">
          <a:xfrm>
            <a:off x="4819600" y="1657351"/>
            <a:ext cx="1638400" cy="914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p:cNvPicPr>
            <a:picLocks noChangeAspect="1" noChangeArrowheads="1"/>
          </p:cNvPicPr>
          <p:nvPr/>
        </p:nvPicPr>
        <p:blipFill>
          <a:blip r:embed="rId5" cstate="print"/>
          <a:srcRect/>
          <a:stretch>
            <a:fillRect/>
          </a:stretch>
        </p:blipFill>
        <p:spPr bwMode="auto">
          <a:xfrm>
            <a:off x="2548951" y="1657351"/>
            <a:ext cx="1728351" cy="914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 Box 8"/>
          <p:cNvSpPr txBox="1">
            <a:spLocks noChangeArrowheads="1"/>
          </p:cNvSpPr>
          <p:nvPr/>
        </p:nvSpPr>
        <p:spPr bwMode="auto">
          <a:xfrm>
            <a:off x="6781800" y="914400"/>
            <a:ext cx="2209800" cy="553998"/>
          </a:xfrm>
          <a:prstGeom prst="rect">
            <a:avLst/>
          </a:prstGeom>
          <a:noFill/>
          <a:ln w="9525">
            <a:noFill/>
            <a:miter lim="800000"/>
            <a:headEnd/>
            <a:tailEnd/>
          </a:ln>
        </p:spPr>
        <p:txBody>
          <a:bodyPr>
            <a:spAutoFit/>
          </a:bodyPr>
          <a:lstStyle/>
          <a:p>
            <a:pPr algn="ctr" eaLnBrk="1" hangingPunct="1">
              <a:spcBef>
                <a:spcPct val="50000"/>
              </a:spcBef>
            </a:pPr>
            <a:r>
              <a:rPr lang="en-US" altLang="en-US" sz="1200" b="1">
                <a:solidFill>
                  <a:srgbClr val="1F497D"/>
                </a:solidFill>
                <a:latin typeface="Tahoma" pitchFamily="34" charset="0"/>
                <a:ea typeface="Tahoma" pitchFamily="34" charset="0"/>
                <a:cs typeface="Tahoma" pitchFamily="34" charset="0"/>
              </a:rPr>
              <a:t>Tableau Public</a:t>
            </a:r>
          </a:p>
          <a:p>
            <a:pPr algn="ctr" eaLnBrk="1" hangingPunct="1">
              <a:spcBef>
                <a:spcPct val="50000"/>
              </a:spcBef>
            </a:pPr>
            <a:r>
              <a:rPr lang="en-US" altLang="en-US" sz="1200" b="1">
                <a:solidFill>
                  <a:srgbClr val="E46C0A"/>
                </a:solidFill>
                <a:latin typeface="Tahoma" pitchFamily="34" charset="0"/>
                <a:ea typeface="Tahoma" pitchFamily="34" charset="0"/>
                <a:cs typeface="Tahoma" pitchFamily="34" charset="0"/>
              </a:rPr>
              <a:t>Share - Everyone</a:t>
            </a:r>
          </a:p>
        </p:txBody>
      </p:sp>
      <p:sp>
        <p:nvSpPr>
          <p:cNvPr id="15" name="Content Placeholder 151"/>
          <p:cNvSpPr txBox="1">
            <a:spLocks/>
          </p:cNvSpPr>
          <p:nvPr/>
        </p:nvSpPr>
        <p:spPr>
          <a:xfrm>
            <a:off x="6629400" y="2743200"/>
            <a:ext cx="2286000" cy="1314450"/>
          </a:xfrm>
          <a:prstGeom prst="rect">
            <a:avLst/>
          </a:prstGeom>
        </p:spPr>
        <p:txBody>
          <a:bodyPr vert="horz" lIns="91440" tIns="45720" rIns="91440" bIns="45720" rtlCol="0">
            <a:noAutofit/>
          </a:bodyPr>
          <a:lstStyle/>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create and publish interactive visualizations and dashboards </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embed in websites and blogs</a:t>
            </a:r>
          </a:p>
          <a:p>
            <a:pPr marL="336550" marR="0" lvl="0" indent="-171450" algn="l" defTabSz="914333" rtl="0" eaLnBrk="1" fontAlgn="auto" latinLnBrk="0" hangingPunct="1">
              <a:lnSpc>
                <a:spcPct val="100000"/>
              </a:lnSpc>
              <a:spcBef>
                <a:spcPct val="20000"/>
              </a:spcBef>
              <a:spcAft>
                <a:spcPts val="0"/>
              </a:spcAft>
              <a:buClr>
                <a:schemeClr val="tx2"/>
              </a:buClr>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free download and free hosting service </a:t>
            </a:r>
          </a:p>
          <a:p>
            <a:pPr marL="342875" marR="0" lvl="0" indent="-342875" algn="l" defTabSz="914333"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pic>
        <p:nvPicPr>
          <p:cNvPr id="16" name="Picture 2"/>
          <p:cNvPicPr>
            <a:picLocks noChangeAspect="1" noChangeArrowheads="1"/>
          </p:cNvPicPr>
          <p:nvPr/>
        </p:nvPicPr>
        <p:blipFill>
          <a:blip r:embed="rId6" cstate="print"/>
          <a:srcRect/>
          <a:stretch>
            <a:fillRect/>
          </a:stretch>
        </p:blipFill>
        <p:spPr bwMode="auto">
          <a:xfrm>
            <a:off x="6981825" y="1657350"/>
            <a:ext cx="1581150" cy="926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9772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r>
              <a:rPr lang="en-US" altLang="en-US" sz="2600" dirty="0" smtClean="0">
                <a:latin typeface="+mj-lt"/>
              </a:rPr>
              <a:t>What is Data Warehouse </a:t>
            </a:r>
            <a:endParaRPr lang="en-IN" sz="2600" dirty="0">
              <a:solidFill>
                <a:srgbClr val="262626"/>
              </a:solidFill>
              <a:latin typeface="+mj-lt"/>
            </a:endParaRPr>
          </a:p>
        </p:txBody>
      </p:sp>
      <p:sp>
        <p:nvSpPr>
          <p:cNvPr id="20" name="Rectangle 3"/>
          <p:cNvSpPr txBox="1">
            <a:spLocks noChangeArrowheads="1"/>
          </p:cNvSpPr>
          <p:nvPr/>
        </p:nvSpPr>
        <p:spPr>
          <a:xfrm>
            <a:off x="505574" y="1267428"/>
            <a:ext cx="4384925" cy="3317181"/>
          </a:xfrm>
          <a:prstGeom prst="rect">
            <a:avLst/>
          </a:prstGeom>
        </p:spPr>
        <p:txBody>
          <a:bodyPr/>
          <a:lstStyle/>
          <a:p>
            <a:pPr marL="171450" marR="0" lvl="0" indent="-171450" algn="just" defTabSz="914333" rtl="0" eaLnBrk="1" fontAlgn="auto" latinLnBrk="0" hangingPunct="1">
              <a:lnSpc>
                <a:spcPct val="90000"/>
              </a:lnSpc>
              <a:spcBef>
                <a:spcPct val="20000"/>
              </a:spcBef>
              <a:spcAft>
                <a:spcPts val="0"/>
              </a:spcAft>
              <a:buClrTx/>
              <a:buSzTx/>
              <a:buFont typeface="Symbol" panose="05050102010706020507" pitchFamily="18" charset="2"/>
              <a:buChar char="®"/>
              <a:tabLst/>
              <a:defRPr/>
            </a:pPr>
            <a:endPar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endParaRPr>
          </a:p>
          <a:p>
            <a:pPr marL="171450" marR="0" lvl="0" indent="-171450" algn="just" defTabSz="914333" rtl="0" eaLnBrk="1" fontAlgn="auto" latinLnBrk="0" hangingPunct="1">
              <a:lnSpc>
                <a:spcPct val="150000"/>
              </a:lnSpc>
              <a:spcBef>
                <a:spcPct val="20000"/>
              </a:spcBef>
              <a:spcAft>
                <a:spcPts val="0"/>
              </a:spcAft>
              <a:buClrTx/>
              <a:buSzTx/>
              <a:buFont typeface="Symbol" panose="05050102010706020507" pitchFamily="18" charset="2"/>
              <a:buChar char="®"/>
              <a:tabLst/>
              <a:defRPr/>
            </a:pPr>
            <a:r>
              <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rPr>
              <a:t>A data warehouse refers to a database that is maintained separately from an organization’s operational database</a:t>
            </a:r>
          </a:p>
          <a:p>
            <a:pPr marL="171450" marR="0" lvl="0" indent="-171450" algn="just" defTabSz="914333" rtl="0" eaLnBrk="1" fontAlgn="auto" latinLnBrk="0" hangingPunct="1">
              <a:lnSpc>
                <a:spcPct val="90000"/>
              </a:lnSpc>
              <a:spcBef>
                <a:spcPct val="20000"/>
              </a:spcBef>
              <a:spcAft>
                <a:spcPts val="0"/>
              </a:spcAft>
              <a:buClrTx/>
              <a:buSzTx/>
              <a:buFont typeface="Symbol" panose="05050102010706020507" pitchFamily="18" charset="2"/>
              <a:buChar char="®"/>
              <a:tabLst/>
              <a:defRPr/>
            </a:pPr>
            <a:endPar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endParaRPr>
          </a:p>
          <a:p>
            <a:pPr marL="171450" marR="0" lvl="0" indent="-171450" algn="just" defTabSz="914333" rtl="0" eaLnBrk="1" fontAlgn="auto" latinLnBrk="0" hangingPunct="1">
              <a:lnSpc>
                <a:spcPct val="90000"/>
              </a:lnSpc>
              <a:spcBef>
                <a:spcPct val="20000"/>
              </a:spcBef>
              <a:spcAft>
                <a:spcPts val="0"/>
              </a:spcAft>
              <a:buClrTx/>
              <a:buSzTx/>
              <a:buFont typeface="Symbol" panose="05050102010706020507" pitchFamily="18" charset="2"/>
              <a:buChar char="®"/>
              <a:tabLst/>
              <a:defRPr/>
            </a:pPr>
            <a:endPar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endParaRPr>
          </a:p>
          <a:p>
            <a:pPr marL="171450" marR="0" lvl="0" indent="-171450" algn="just" defTabSz="914333" rtl="0" eaLnBrk="1" fontAlgn="auto" latinLnBrk="0" hangingPunct="1">
              <a:lnSpc>
                <a:spcPct val="90000"/>
              </a:lnSpc>
              <a:spcBef>
                <a:spcPct val="20000"/>
              </a:spcBef>
              <a:spcAft>
                <a:spcPts val="0"/>
              </a:spcAft>
              <a:buClrTx/>
              <a:buSzTx/>
              <a:buFont typeface="Symbol" panose="05050102010706020507" pitchFamily="18" charset="2"/>
              <a:buChar char="®"/>
              <a:tabLst/>
              <a:defRPr/>
            </a:pPr>
            <a:endPar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endParaRPr>
          </a:p>
          <a:p>
            <a:pPr marL="171450" marR="0" lvl="0" indent="-171450" algn="just" defTabSz="914333" rtl="0" eaLnBrk="1" fontAlgn="auto" latinLnBrk="0" hangingPunct="1">
              <a:lnSpc>
                <a:spcPct val="90000"/>
              </a:lnSpc>
              <a:spcBef>
                <a:spcPct val="20000"/>
              </a:spcBef>
              <a:spcAft>
                <a:spcPts val="0"/>
              </a:spcAft>
              <a:buClrTx/>
              <a:buSzTx/>
              <a:buFont typeface="Symbol" panose="05050102010706020507" pitchFamily="18" charset="2"/>
              <a:buChar char="®"/>
              <a:tabLst/>
              <a:defRPr/>
            </a:pPr>
            <a:endPar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endParaRPr>
          </a:p>
          <a:p>
            <a:pPr marL="171450" marR="0" lvl="0" indent="-171450" algn="just" defTabSz="914333" rtl="0" eaLnBrk="1" fontAlgn="auto" latinLnBrk="0" hangingPunct="1">
              <a:lnSpc>
                <a:spcPct val="140000"/>
              </a:lnSpc>
              <a:spcBef>
                <a:spcPct val="20000"/>
              </a:spcBef>
              <a:spcAft>
                <a:spcPts val="0"/>
              </a:spcAft>
              <a:buClrTx/>
              <a:buSzTx/>
              <a:buFont typeface="Symbol" panose="05050102010706020507" pitchFamily="18" charset="2"/>
              <a:buChar char="®"/>
              <a:tabLst/>
              <a:defRPr/>
            </a:pPr>
            <a:r>
              <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rPr>
              <a:t>“A data warehouse is a </a:t>
            </a:r>
            <a:r>
              <a:rPr kumimoji="0" lang="en-US" altLang="en-US" sz="1200" b="0" strike="noStrike" kern="1200" cap="none" spc="0" normalizeH="0" baseline="0" noProof="0" dirty="0" smtClean="0">
                <a:ln>
                  <a:noFill/>
                </a:ln>
                <a:solidFill>
                  <a:srgbClr val="0070C0"/>
                </a:solidFill>
                <a:effectLst/>
                <a:uLnTx/>
                <a:uFillTx/>
                <a:latin typeface="Tahoma" pitchFamily="34" charset="0"/>
                <a:ea typeface="Tahoma" pitchFamily="34" charset="0"/>
                <a:cs typeface="Tahoma" pitchFamily="34" charset="0"/>
              </a:rPr>
              <a:t>subject-oriented</a:t>
            </a:r>
            <a:r>
              <a:rPr kumimoji="0" lang="en-US" altLang="en-US" sz="1200" b="0" u="none" strike="noStrike" kern="1200" cap="none" spc="0" normalizeH="0" baseline="0" noProof="0" dirty="0" smtClean="0">
                <a:ln>
                  <a:noFill/>
                </a:ln>
                <a:effectLst/>
                <a:uLnTx/>
                <a:uFillTx/>
                <a:latin typeface="Tahoma" pitchFamily="34" charset="0"/>
                <a:ea typeface="Tahoma" pitchFamily="34" charset="0"/>
                <a:cs typeface="Tahoma" pitchFamily="34" charset="0"/>
              </a:rPr>
              <a:t>, </a:t>
            </a:r>
            <a:r>
              <a:rPr lang="en-US" altLang="en-US" sz="1200" dirty="0" smtClean="0">
                <a:solidFill>
                  <a:srgbClr val="0070C0"/>
                </a:solidFill>
                <a:latin typeface="Tahoma" pitchFamily="34" charset="0"/>
                <a:ea typeface="Tahoma" pitchFamily="34" charset="0"/>
                <a:cs typeface="Tahoma" pitchFamily="34" charset="0"/>
              </a:rPr>
              <a:t>integrated</a:t>
            </a:r>
            <a:r>
              <a:rPr kumimoji="0" lang="en-US" altLang="en-US" sz="1200" b="0" u="none" strike="noStrike" kern="1200" cap="none" spc="0" normalizeH="0" baseline="0" noProof="0" dirty="0" smtClean="0">
                <a:ln>
                  <a:noFill/>
                </a:ln>
                <a:effectLst/>
                <a:uLnTx/>
                <a:uFillTx/>
                <a:latin typeface="Tahoma" pitchFamily="34" charset="0"/>
                <a:ea typeface="Tahoma" pitchFamily="34" charset="0"/>
                <a:cs typeface="Tahoma" pitchFamily="34" charset="0"/>
              </a:rPr>
              <a:t>, </a:t>
            </a:r>
            <a:r>
              <a:rPr lang="en-US" altLang="en-US" sz="1200" dirty="0">
                <a:solidFill>
                  <a:srgbClr val="0070C0"/>
                </a:solidFill>
                <a:latin typeface="Tahoma" pitchFamily="34" charset="0"/>
                <a:ea typeface="Tahoma" pitchFamily="34" charset="0"/>
                <a:cs typeface="Tahoma" pitchFamily="34" charset="0"/>
              </a:rPr>
              <a:t>time-variant</a:t>
            </a:r>
            <a:r>
              <a:rPr kumimoji="0" lang="en-US" altLang="en-US" sz="1200" b="0" u="none" strike="noStrike" kern="1200" cap="none" spc="0" normalizeH="0" baseline="0" noProof="0" dirty="0" smtClean="0">
                <a:ln>
                  <a:noFill/>
                </a:ln>
                <a:effectLst/>
                <a:uLnTx/>
                <a:uFillTx/>
                <a:latin typeface="Tahoma" pitchFamily="34" charset="0"/>
                <a:ea typeface="Tahoma" pitchFamily="34" charset="0"/>
                <a:cs typeface="Tahoma" pitchFamily="34" charset="0"/>
              </a:rPr>
              <a:t>, and </a:t>
            </a:r>
            <a:r>
              <a:rPr kumimoji="0" lang="en-US" altLang="en-US" sz="1200" b="0" strike="noStrike" kern="1200" cap="none" spc="0" normalizeH="0" baseline="0" noProof="0" dirty="0" smtClean="0">
                <a:ln>
                  <a:noFill/>
                </a:ln>
                <a:solidFill>
                  <a:srgbClr val="0070C0"/>
                </a:solidFill>
                <a:effectLst/>
                <a:uLnTx/>
                <a:uFillTx/>
                <a:latin typeface="Tahoma" pitchFamily="34" charset="0"/>
                <a:ea typeface="Tahoma" pitchFamily="34" charset="0"/>
                <a:cs typeface="Tahoma" pitchFamily="34" charset="0"/>
              </a:rPr>
              <a:t>nonvolatile</a:t>
            </a:r>
            <a:r>
              <a:rPr kumimoji="0" lang="en-US" altLang="en-US" sz="1200" b="0" u="none" strike="noStrike" kern="1200" cap="none" spc="0" normalizeH="0" baseline="0" noProof="0" dirty="0" smtClean="0">
                <a:ln>
                  <a:noFill/>
                </a:ln>
                <a:solidFill>
                  <a:srgbClr val="0070C0"/>
                </a:solidFill>
                <a:effectLst/>
                <a:uLnTx/>
                <a:uFillTx/>
                <a:latin typeface="Tahoma" pitchFamily="34" charset="0"/>
                <a:ea typeface="Tahoma" pitchFamily="34" charset="0"/>
                <a:cs typeface="Tahoma" pitchFamily="34" charset="0"/>
              </a:rPr>
              <a:t> </a:t>
            </a:r>
            <a:r>
              <a:rPr kumimoji="0" lang="en-US" altLang="en-US" sz="1200" b="0" i="0" u="none" strike="noStrike" kern="1200" cap="none" spc="0" normalizeH="0" baseline="0" noProof="0" dirty="0" smtClean="0">
                <a:ln>
                  <a:noFill/>
                </a:ln>
                <a:effectLst/>
                <a:uLnTx/>
                <a:uFillTx/>
                <a:latin typeface="Tahoma" pitchFamily="34" charset="0"/>
                <a:ea typeface="Tahoma" pitchFamily="34" charset="0"/>
                <a:cs typeface="Tahoma" pitchFamily="34" charset="0"/>
              </a:rPr>
              <a:t>collection of data in support of management’s decision-making process.”</a:t>
            </a:r>
          </a:p>
          <a:p>
            <a:pPr marL="0" marR="0" lvl="0" indent="0" algn="r" defTabSz="914333" rtl="0" eaLnBrk="1" fontAlgn="auto" latinLnBrk="0" hangingPunct="1">
              <a:lnSpc>
                <a:spcPct val="140000"/>
              </a:lnSpc>
              <a:spcBef>
                <a:spcPct val="20000"/>
              </a:spcBef>
              <a:spcAft>
                <a:spcPts val="0"/>
              </a:spcAft>
              <a:buClrTx/>
              <a:buSzTx/>
              <a:buFont typeface="Arial" pitchFamily="34" charset="0"/>
              <a:buNone/>
              <a:tabLst/>
              <a:defRPr/>
            </a:pPr>
            <a:endParaRPr kumimoji="0" lang="en-US" altLang="en-US" sz="1200" b="0" i="0" u="none" strike="noStrike" kern="1200" cap="none" spc="0" normalizeH="0" baseline="0" noProof="0" dirty="0" smtClean="0">
              <a:ln>
                <a:noFill/>
              </a:ln>
              <a:solidFill>
                <a:srgbClr val="157573"/>
              </a:solidFill>
              <a:effectLst/>
              <a:uLnTx/>
              <a:uFillTx/>
              <a:latin typeface="Tahoma" pitchFamily="34" charset="0"/>
              <a:ea typeface="Tahoma" pitchFamily="34" charset="0"/>
              <a:cs typeface="Tahoma" pitchFamily="34" charset="0"/>
            </a:endParaRPr>
          </a:p>
          <a:p>
            <a:pPr marL="0" marR="0" lvl="0" indent="0" algn="r" defTabSz="914333" rtl="0" eaLnBrk="1" fontAlgn="auto" latinLnBrk="0" hangingPunct="1">
              <a:lnSpc>
                <a:spcPct val="140000"/>
              </a:lnSpc>
              <a:spcBef>
                <a:spcPct val="20000"/>
              </a:spcBef>
              <a:spcAft>
                <a:spcPts val="0"/>
              </a:spcAft>
              <a:buClrTx/>
              <a:buSzTx/>
              <a:buFont typeface="Arial" pitchFamily="34" charset="0"/>
              <a:buNone/>
              <a:tabLst/>
              <a:defRPr/>
            </a:pPr>
            <a:endParaRPr lang="en-US" altLang="en-US" sz="1200" dirty="0" smtClean="0">
              <a:solidFill>
                <a:srgbClr val="157573"/>
              </a:solidFill>
              <a:latin typeface="Tahoma" pitchFamily="34" charset="0"/>
              <a:ea typeface="Tahoma" pitchFamily="34" charset="0"/>
              <a:cs typeface="Tahoma" pitchFamily="34" charset="0"/>
            </a:endParaRPr>
          </a:p>
        </p:txBody>
      </p:sp>
      <p:sp>
        <p:nvSpPr>
          <p:cNvPr id="3" name="Rounded Rectangle 2"/>
          <p:cNvSpPr/>
          <p:nvPr/>
        </p:nvSpPr>
        <p:spPr>
          <a:xfrm>
            <a:off x="495300" y="781050"/>
            <a:ext cx="1682885" cy="4280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latin typeface="Tahoma" panose="020B0604030504040204" pitchFamily="34" charset="0"/>
                <a:ea typeface="Tahoma" panose="020B0604030504040204" pitchFamily="34" charset="0"/>
                <a:cs typeface="Tahoma" panose="020B0604030504040204" pitchFamily="34" charset="0"/>
              </a:rPr>
              <a:t>Loosely </a:t>
            </a:r>
            <a:r>
              <a:rPr lang="en-US" sz="1200" dirty="0" smtClean="0">
                <a:latin typeface="Tahoma" panose="020B0604030504040204" pitchFamily="34" charset="0"/>
                <a:ea typeface="Tahoma" panose="020B0604030504040204" pitchFamily="34" charset="0"/>
                <a:cs typeface="Tahoma" panose="020B0604030504040204" pitchFamily="34" charset="0"/>
              </a:rPr>
              <a:t>Speaking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p:cNvSpPr/>
          <p:nvPr/>
        </p:nvSpPr>
        <p:spPr>
          <a:xfrm>
            <a:off x="505574" y="2266950"/>
            <a:ext cx="1682885" cy="4280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latin typeface="Tahoma" panose="020B0604030504040204" pitchFamily="34" charset="0"/>
                <a:ea typeface="Tahoma" panose="020B0604030504040204" pitchFamily="34" charset="0"/>
                <a:cs typeface="Tahoma" panose="020B0604030504040204" pitchFamily="34" charset="0"/>
              </a:rPr>
              <a:t>Officially </a:t>
            </a:r>
            <a:r>
              <a:rPr lang="en-US" sz="1200" dirty="0" smtClean="0">
                <a:latin typeface="Tahoma" panose="020B0604030504040204" pitchFamily="34" charset="0"/>
                <a:ea typeface="Tahoma" panose="020B0604030504040204" pitchFamily="34" charset="0"/>
                <a:cs typeface="Tahoma" panose="020B0604030504040204" pitchFamily="34" charset="0"/>
              </a:rPr>
              <a:t>Speaking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4" descr="http://www.santaclaraweekly.com/santa_clara_weekly_graphics/issues/2014/feb_25/father_of_data_warehousing_bill_inmon_talks_on_big_data_at_upcoming_mission_college_event.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24600" y="742950"/>
            <a:ext cx="2206625" cy="27693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837045" y="3532392"/>
            <a:ext cx="1047274" cy="300082"/>
          </a:xfrm>
          <a:prstGeom prst="rect">
            <a:avLst/>
          </a:prstGeom>
        </p:spPr>
        <p:txBody>
          <a:bodyPr wrap="none">
            <a:spAutoFit/>
          </a:bodyPr>
          <a:lstStyle/>
          <a:p>
            <a:r>
              <a:rPr lang="en-US" dirty="0" smtClean="0">
                <a:solidFill>
                  <a:srgbClr val="0070C0"/>
                </a:solidFill>
              </a:rPr>
              <a:t>W.H. </a:t>
            </a:r>
            <a:r>
              <a:rPr lang="en-US" dirty="0" err="1" smtClean="0">
                <a:solidFill>
                  <a:srgbClr val="0070C0"/>
                </a:solidFill>
              </a:rPr>
              <a:t>Inmon</a:t>
            </a:r>
            <a:r>
              <a:rPr lang="en-US" dirty="0" smtClean="0">
                <a:solidFill>
                  <a:srgbClr val="0070C0"/>
                </a:solidFill>
              </a:rPr>
              <a:t> </a:t>
            </a:r>
            <a:endParaRPr lang="en-IN" dirty="0">
              <a:solidFill>
                <a:srgbClr val="0070C0"/>
              </a:solidFill>
            </a:endParaRPr>
          </a:p>
        </p:txBody>
      </p:sp>
    </p:spTree>
    <p:extLst>
      <p:ext uri="{BB962C8B-B14F-4D97-AF65-F5344CB8AC3E}">
        <p14:creationId xmlns:p14="http://schemas.microsoft.com/office/powerpoint/2010/main" val="152955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923330"/>
          </a:xfrm>
          <a:prstGeom prst="rect">
            <a:avLst/>
          </a:prstGeom>
          <a:noFill/>
        </p:spPr>
        <p:txBody>
          <a:bodyPr wrap="square" rtlCol="0">
            <a:spAutoFit/>
          </a:bodyPr>
          <a:lstStyle/>
          <a:p>
            <a:pPr marL="0" lvl="1" algn="just"/>
            <a:r>
              <a:rPr lang="en-US" altLang="en-US" sz="2600" dirty="0" smtClean="0">
                <a:solidFill>
                  <a:srgbClr val="262626"/>
                </a:solidFill>
              </a:rPr>
              <a:t>How Do People Work With Tableau</a:t>
            </a:r>
          </a:p>
          <a:p>
            <a:pPr algn="just"/>
            <a:endParaRPr lang="en-IN" sz="2600" dirty="0">
              <a:solidFill>
                <a:srgbClr val="262626"/>
              </a:solidFill>
            </a:endParaRPr>
          </a:p>
        </p:txBody>
      </p:sp>
      <p:pic>
        <p:nvPicPr>
          <p:cNvPr id="4" name="Picture 2" descr="Tableau Software Logo Small.png"/>
          <p:cNvPicPr>
            <a:picLocks noChangeAspect="1" noChangeArrowheads="1"/>
          </p:cNvPicPr>
          <p:nvPr/>
        </p:nvPicPr>
        <p:blipFill>
          <a:blip r:embed="rId2"/>
          <a:srcRect/>
          <a:stretch>
            <a:fillRect/>
          </a:stretch>
        </p:blipFill>
        <p:spPr bwMode="auto">
          <a:xfrm>
            <a:off x="6710752" y="95000"/>
            <a:ext cx="2381250" cy="466726"/>
          </a:xfrm>
          <a:prstGeom prst="rect">
            <a:avLst/>
          </a:prstGeom>
          <a:noFill/>
        </p:spPr>
      </p:pic>
      <p:pic>
        <p:nvPicPr>
          <p:cNvPr id="17" name="Picture 14"/>
          <p:cNvPicPr>
            <a:picLocks noChangeAspect="1" noChangeArrowheads="1"/>
          </p:cNvPicPr>
          <p:nvPr/>
        </p:nvPicPr>
        <p:blipFill>
          <a:blip r:embed="rId3"/>
          <a:srcRect l="15909" t="20445" r="24359" b="15620"/>
          <a:stretch>
            <a:fillRect/>
          </a:stretch>
        </p:blipFill>
        <p:spPr bwMode="auto">
          <a:xfrm>
            <a:off x="427513" y="736272"/>
            <a:ext cx="8562108" cy="3981203"/>
          </a:xfrm>
          <a:prstGeom prst="rect">
            <a:avLst/>
          </a:prstGeom>
          <a:noFill/>
          <a:ln w="9525">
            <a:noFill/>
            <a:miter lim="800000"/>
            <a:headEnd/>
            <a:tailEnd/>
          </a:ln>
        </p:spPr>
      </p:pic>
    </p:spTree>
    <p:extLst>
      <p:ext uri="{BB962C8B-B14F-4D97-AF65-F5344CB8AC3E}">
        <p14:creationId xmlns:p14="http://schemas.microsoft.com/office/powerpoint/2010/main" val="3886336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8833" y="145916"/>
            <a:ext cx="5811962" cy="492443"/>
          </a:xfrm>
          <a:prstGeom prst="rect">
            <a:avLst/>
          </a:prstGeom>
          <a:noFill/>
        </p:spPr>
        <p:txBody>
          <a:bodyPr wrap="square" rtlCol="0">
            <a:spAutoFit/>
          </a:bodyPr>
          <a:lstStyle/>
          <a:p>
            <a:pPr marL="0" lvl="1" algn="just"/>
            <a:r>
              <a:rPr lang="en-US" altLang="en-US" sz="2600" dirty="0" smtClean="0">
                <a:solidFill>
                  <a:srgbClr val="262626"/>
                </a:solidFill>
              </a:rPr>
              <a:t>Tableau Public - Start Page</a:t>
            </a:r>
            <a:endParaRPr lang="en-IN" sz="2600" dirty="0">
              <a:solidFill>
                <a:srgbClr val="262626"/>
              </a:solidFill>
            </a:endParaRPr>
          </a:p>
        </p:txBody>
      </p:sp>
      <p:pic>
        <p:nvPicPr>
          <p:cNvPr id="9" name="Picture 2" descr="Tableau Software Logo Small.png"/>
          <p:cNvPicPr>
            <a:picLocks noChangeAspect="1" noChangeArrowheads="1"/>
          </p:cNvPicPr>
          <p:nvPr/>
        </p:nvPicPr>
        <p:blipFill>
          <a:blip r:embed="rId3"/>
          <a:srcRect/>
          <a:stretch>
            <a:fillRect/>
          </a:stretch>
        </p:blipFill>
        <p:spPr bwMode="auto">
          <a:xfrm>
            <a:off x="6710752" y="95000"/>
            <a:ext cx="2381250" cy="466726"/>
          </a:xfrm>
          <a:prstGeom prst="rect">
            <a:avLst/>
          </a:prstGeom>
          <a:noFill/>
        </p:spPr>
      </p:pic>
      <p:pic>
        <p:nvPicPr>
          <p:cNvPr id="94210" name="Picture 2"/>
          <p:cNvPicPr>
            <a:picLocks noChangeAspect="1" noChangeArrowheads="1"/>
          </p:cNvPicPr>
          <p:nvPr/>
        </p:nvPicPr>
        <p:blipFill>
          <a:blip r:embed="rId4"/>
          <a:srcRect/>
          <a:stretch>
            <a:fillRect/>
          </a:stretch>
        </p:blipFill>
        <p:spPr bwMode="auto">
          <a:xfrm>
            <a:off x="536357" y="712520"/>
            <a:ext cx="8346385" cy="4001984"/>
          </a:xfrm>
          <a:prstGeom prst="rect">
            <a:avLst/>
          </a:prstGeom>
          <a:noFill/>
          <a:ln w="9525">
            <a:solidFill>
              <a:srgbClr val="002060"/>
            </a:solidFill>
            <a:miter lim="800000"/>
            <a:headEnd/>
            <a:tailEnd/>
          </a:ln>
          <a:effectLst/>
        </p:spPr>
      </p:pic>
    </p:spTree>
    <p:extLst>
      <p:ext uri="{BB962C8B-B14F-4D97-AF65-F5344CB8AC3E}">
        <p14:creationId xmlns:p14="http://schemas.microsoft.com/office/powerpoint/2010/main" val="2915636320"/>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15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075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9"/>
          <p:cNvGrpSpPr/>
          <p:nvPr/>
        </p:nvGrpSpPr>
        <p:grpSpPr>
          <a:xfrm>
            <a:off x="912538" y="1107259"/>
            <a:ext cx="1962364" cy="642982"/>
            <a:chOff x="1241311" y="1442795"/>
            <a:chExt cx="1962364" cy="642982"/>
          </a:xfrm>
        </p:grpSpPr>
        <p:sp>
          <p:nvSpPr>
            <p:cNvPr id="18" name="Rounded Rectangle 17"/>
            <p:cNvSpPr/>
            <p:nvPr/>
          </p:nvSpPr>
          <p:spPr>
            <a:xfrm>
              <a:off x="1241311" y="1442795"/>
              <a:ext cx="1962364" cy="6429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200"/>
            </a:p>
          </p:txBody>
        </p:sp>
        <p:sp>
          <p:nvSpPr>
            <p:cNvPr id="14" name="Text Box 12"/>
            <p:cNvSpPr txBox="1">
              <a:spLocks noChangeArrowheads="1"/>
            </p:cNvSpPr>
            <p:nvPr/>
          </p:nvSpPr>
          <p:spPr bwMode="auto">
            <a:xfrm>
              <a:off x="1561093" y="1591375"/>
              <a:ext cx="13227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latin typeface="Tahoma" panose="020B0604030504040204" pitchFamily="34" charset="0"/>
                  <a:ea typeface="Tahoma" panose="020B0604030504040204" pitchFamily="34" charset="0"/>
                  <a:cs typeface="Tahoma" panose="020B0604030504040204" pitchFamily="34" charset="0"/>
                </a:defRPr>
              </a:lvl1pPr>
            </a:lstStyle>
            <a:p>
              <a:r>
                <a:rPr lang="en-US" altLang="en-US" sz="1200" dirty="0"/>
                <a:t>Subject Oriented</a:t>
              </a:r>
            </a:p>
          </p:txBody>
        </p:sp>
      </p:grpSp>
      <p:sp>
        <p:nvSpPr>
          <p:cNvPr id="2" name="TextBox 1"/>
          <p:cNvSpPr txBox="1"/>
          <p:nvPr/>
        </p:nvSpPr>
        <p:spPr>
          <a:xfrm>
            <a:off x="398833" y="145916"/>
            <a:ext cx="8599252" cy="492443"/>
          </a:xfrm>
          <a:prstGeom prst="rect">
            <a:avLst/>
          </a:prstGeom>
          <a:noFill/>
        </p:spPr>
        <p:txBody>
          <a:bodyPr wrap="square" rtlCol="0">
            <a:spAutoFit/>
          </a:bodyPr>
          <a:lstStyle/>
          <a:p>
            <a:r>
              <a:rPr lang="en-US" altLang="en-US" sz="2600" dirty="0" smtClean="0"/>
              <a:t>Data Warehouse Properties</a:t>
            </a:r>
            <a:endParaRPr lang="en-IN" altLang="en-US" sz="2600" dirty="0"/>
          </a:p>
        </p:txBody>
      </p:sp>
      <p:grpSp>
        <p:nvGrpSpPr>
          <p:cNvPr id="6" name="Group 20"/>
          <p:cNvGrpSpPr/>
          <p:nvPr/>
        </p:nvGrpSpPr>
        <p:grpSpPr>
          <a:xfrm>
            <a:off x="912538" y="3583518"/>
            <a:ext cx="1962364" cy="642982"/>
            <a:chOff x="1241311" y="3320971"/>
            <a:chExt cx="1962364" cy="642982"/>
          </a:xfrm>
        </p:grpSpPr>
        <p:sp>
          <p:nvSpPr>
            <p:cNvPr id="19" name="Rounded Rectangle 18"/>
            <p:cNvSpPr/>
            <p:nvPr/>
          </p:nvSpPr>
          <p:spPr>
            <a:xfrm>
              <a:off x="1241311" y="3320971"/>
              <a:ext cx="1962364" cy="6429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200"/>
            </a:p>
          </p:txBody>
        </p:sp>
        <p:sp>
          <p:nvSpPr>
            <p:cNvPr id="13" name="Text Box 11"/>
            <p:cNvSpPr txBox="1">
              <a:spLocks noChangeArrowheads="1"/>
            </p:cNvSpPr>
            <p:nvPr/>
          </p:nvSpPr>
          <p:spPr bwMode="auto">
            <a:xfrm>
              <a:off x="1726459" y="3492421"/>
              <a:ext cx="9920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latin typeface="Tahoma" panose="020B0604030504040204" pitchFamily="34" charset="0"/>
                  <a:ea typeface="Tahoma" panose="020B0604030504040204" pitchFamily="34" charset="0"/>
                  <a:cs typeface="Tahoma" panose="020B0604030504040204" pitchFamily="34" charset="0"/>
                </a:defRPr>
              </a:lvl1pPr>
            </a:lstStyle>
            <a:p>
              <a:r>
                <a:rPr lang="en-US" altLang="en-US" sz="1200" dirty="0"/>
                <a:t>Non Volatile</a:t>
              </a:r>
            </a:p>
          </p:txBody>
        </p:sp>
      </p:grpSp>
      <p:sp>
        <p:nvSpPr>
          <p:cNvPr id="3" name="Flowchart: Magnetic Disk 2"/>
          <p:cNvSpPr/>
          <p:nvPr/>
        </p:nvSpPr>
        <p:spPr>
          <a:xfrm>
            <a:off x="3772606" y="1741416"/>
            <a:ext cx="1571946" cy="1856767"/>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p>
        </p:txBody>
      </p:sp>
      <p:grpSp>
        <p:nvGrpSpPr>
          <p:cNvPr id="7" name="Group 21"/>
          <p:cNvGrpSpPr/>
          <p:nvPr/>
        </p:nvGrpSpPr>
        <p:grpSpPr>
          <a:xfrm>
            <a:off x="6261287" y="1107259"/>
            <a:ext cx="1962364" cy="642982"/>
            <a:chOff x="5835721" y="1428750"/>
            <a:chExt cx="1962364" cy="642982"/>
          </a:xfrm>
        </p:grpSpPr>
        <p:sp>
          <p:nvSpPr>
            <p:cNvPr id="4" name="Rounded Rectangle 3"/>
            <p:cNvSpPr/>
            <p:nvPr/>
          </p:nvSpPr>
          <p:spPr>
            <a:xfrm>
              <a:off x="5835721" y="1428750"/>
              <a:ext cx="1962364" cy="6429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200"/>
            </a:p>
          </p:txBody>
        </p:sp>
        <p:sp>
          <p:nvSpPr>
            <p:cNvPr id="11" name="Text Box 9"/>
            <p:cNvSpPr txBox="1">
              <a:spLocks noChangeArrowheads="1"/>
            </p:cNvSpPr>
            <p:nvPr/>
          </p:nvSpPr>
          <p:spPr bwMode="auto">
            <a:xfrm>
              <a:off x="6365215" y="1591375"/>
              <a:ext cx="89781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200" dirty="0">
                  <a:latin typeface="Tahoma" panose="020B0604030504040204" pitchFamily="34" charset="0"/>
                  <a:ea typeface="Tahoma" panose="020B0604030504040204" pitchFamily="34" charset="0"/>
                  <a:cs typeface="Tahoma" panose="020B0604030504040204" pitchFamily="34" charset="0"/>
                </a:rPr>
                <a:t>Integrated</a:t>
              </a:r>
            </a:p>
          </p:txBody>
        </p:sp>
      </p:grpSp>
      <p:grpSp>
        <p:nvGrpSpPr>
          <p:cNvPr id="8" name="Group 22"/>
          <p:cNvGrpSpPr/>
          <p:nvPr/>
        </p:nvGrpSpPr>
        <p:grpSpPr>
          <a:xfrm>
            <a:off x="6242256" y="3630668"/>
            <a:ext cx="1962364" cy="642982"/>
            <a:chOff x="5835721" y="3306926"/>
            <a:chExt cx="1962364" cy="642982"/>
          </a:xfrm>
        </p:grpSpPr>
        <p:sp>
          <p:nvSpPr>
            <p:cNvPr id="15" name="Rounded Rectangle 14"/>
            <p:cNvSpPr/>
            <p:nvPr/>
          </p:nvSpPr>
          <p:spPr>
            <a:xfrm>
              <a:off x="5835721" y="3306926"/>
              <a:ext cx="1962364" cy="6429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200"/>
            </a:p>
          </p:txBody>
        </p:sp>
        <p:sp>
          <p:nvSpPr>
            <p:cNvPr id="12" name="Text Box 10"/>
            <p:cNvSpPr txBox="1">
              <a:spLocks noChangeArrowheads="1"/>
            </p:cNvSpPr>
            <p:nvPr/>
          </p:nvSpPr>
          <p:spPr bwMode="auto">
            <a:xfrm>
              <a:off x="6292502" y="3478376"/>
              <a:ext cx="10432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200" dirty="0">
                  <a:latin typeface="Tahoma" panose="020B0604030504040204" pitchFamily="34" charset="0"/>
                  <a:ea typeface="Tahoma" panose="020B0604030504040204" pitchFamily="34" charset="0"/>
                  <a:cs typeface="Tahoma" panose="020B0604030504040204" pitchFamily="34" charset="0"/>
                </a:rPr>
                <a:t>Time Variant</a:t>
              </a:r>
            </a:p>
          </p:txBody>
        </p:sp>
      </p:grpSp>
      <p:sp>
        <p:nvSpPr>
          <p:cNvPr id="24" name="Text Box 11"/>
          <p:cNvSpPr txBox="1">
            <a:spLocks noChangeArrowheads="1"/>
          </p:cNvSpPr>
          <p:nvPr/>
        </p:nvSpPr>
        <p:spPr bwMode="auto">
          <a:xfrm>
            <a:off x="3877643" y="2592626"/>
            <a:ext cx="14317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latin typeface="Tahoma" panose="020B0604030504040204" pitchFamily="34" charset="0"/>
                <a:ea typeface="Tahoma" panose="020B0604030504040204" pitchFamily="34" charset="0"/>
                <a:cs typeface="Tahoma" panose="020B0604030504040204" pitchFamily="34" charset="0"/>
              </a:defRPr>
            </a:lvl1pPr>
          </a:lstStyle>
          <a:p>
            <a:r>
              <a:rPr lang="en-US" altLang="en-US" sz="1200" dirty="0" smtClean="0"/>
              <a:t>Data Warehousing</a:t>
            </a:r>
            <a:endParaRPr lang="en-US" altLang="en-US" sz="1200" dirty="0"/>
          </a:p>
        </p:txBody>
      </p:sp>
      <p:grpSp>
        <p:nvGrpSpPr>
          <p:cNvPr id="9" name="Group 34"/>
          <p:cNvGrpSpPr/>
          <p:nvPr/>
        </p:nvGrpSpPr>
        <p:grpSpPr>
          <a:xfrm>
            <a:off x="2855871" y="1704540"/>
            <a:ext cx="916735" cy="2200469"/>
            <a:chOff x="2855871" y="1704540"/>
            <a:chExt cx="916735" cy="2200469"/>
          </a:xfrm>
        </p:grpSpPr>
        <p:cxnSp>
          <p:nvCxnSpPr>
            <p:cNvPr id="26" name="Straight Connector 25"/>
            <p:cNvCxnSpPr>
              <a:stCxn id="3" idx="2"/>
            </p:cNvCxnSpPr>
            <p:nvPr/>
          </p:nvCxnSpPr>
          <p:spPr>
            <a:xfrm flipH="1" flipV="1">
              <a:off x="2855871" y="1704540"/>
              <a:ext cx="916735" cy="96526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 idx="2"/>
              <a:endCxn id="19" idx="3"/>
            </p:cNvCxnSpPr>
            <p:nvPr/>
          </p:nvCxnSpPr>
          <p:spPr>
            <a:xfrm flipH="1">
              <a:off x="2874902" y="2669800"/>
              <a:ext cx="897704" cy="1235209"/>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35"/>
          <p:cNvGrpSpPr/>
          <p:nvPr/>
        </p:nvGrpSpPr>
        <p:grpSpPr>
          <a:xfrm flipH="1">
            <a:off x="5344552" y="1751027"/>
            <a:ext cx="916735" cy="1884032"/>
            <a:chOff x="2855871" y="1704540"/>
            <a:chExt cx="916735" cy="1884032"/>
          </a:xfrm>
        </p:grpSpPr>
        <p:cxnSp>
          <p:nvCxnSpPr>
            <p:cNvPr id="37" name="Straight Connector 36"/>
            <p:cNvCxnSpPr/>
            <p:nvPr/>
          </p:nvCxnSpPr>
          <p:spPr>
            <a:xfrm flipH="1" flipV="1">
              <a:off x="2855871" y="1704540"/>
              <a:ext cx="916735" cy="96526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874902" y="2669800"/>
              <a:ext cx="897704" cy="918772"/>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426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3" y="145916"/>
            <a:ext cx="8599252" cy="492443"/>
          </a:xfrm>
          <a:prstGeom prst="rect">
            <a:avLst/>
          </a:prstGeom>
          <a:noFill/>
        </p:spPr>
        <p:txBody>
          <a:bodyPr wrap="square" rtlCol="0">
            <a:spAutoFit/>
          </a:bodyPr>
          <a:lstStyle/>
          <a:p>
            <a:r>
              <a:rPr lang="en-US" altLang="en-US" sz="2600" dirty="0" smtClean="0"/>
              <a:t>Subject-Oriented</a:t>
            </a:r>
            <a:endParaRPr lang="en-IN" sz="2600" dirty="0">
              <a:solidFill>
                <a:srgbClr val="262626"/>
              </a:solidFill>
            </a:endParaRPr>
          </a:p>
        </p:txBody>
      </p:sp>
      <p:sp>
        <p:nvSpPr>
          <p:cNvPr id="4" name="Text Box 3"/>
          <p:cNvSpPr txBox="1">
            <a:spLocks noChangeArrowheads="1"/>
          </p:cNvSpPr>
          <p:nvPr/>
        </p:nvSpPr>
        <p:spPr bwMode="auto">
          <a:xfrm>
            <a:off x="536374" y="1073876"/>
            <a:ext cx="668079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a:solidFill>
                  <a:schemeClr val="accent5">
                    <a:lumMod val="50000"/>
                  </a:schemeClr>
                </a:solidFill>
                <a:latin typeface="Tahoma" pitchFamily="34" charset="0"/>
                <a:ea typeface="Tahoma" pitchFamily="34" charset="0"/>
                <a:cs typeface="Tahoma" pitchFamily="34" charset="0"/>
              </a:rPr>
              <a:t>Data is categorized and stored  by business </a:t>
            </a:r>
            <a:r>
              <a:rPr lang="en-US" altLang="en-US" sz="1200" dirty="0" smtClean="0">
                <a:solidFill>
                  <a:schemeClr val="accent5">
                    <a:lumMod val="50000"/>
                  </a:schemeClr>
                </a:solidFill>
                <a:latin typeface="Tahoma" pitchFamily="34" charset="0"/>
                <a:ea typeface="Tahoma" pitchFamily="34" charset="0"/>
                <a:cs typeface="Tahoma" pitchFamily="34" charset="0"/>
              </a:rPr>
              <a:t>subject rather </a:t>
            </a:r>
            <a:r>
              <a:rPr lang="en-US" altLang="en-US" sz="1200" dirty="0">
                <a:solidFill>
                  <a:schemeClr val="accent5">
                    <a:lumMod val="50000"/>
                  </a:schemeClr>
                </a:solidFill>
                <a:latin typeface="Tahoma" pitchFamily="34" charset="0"/>
                <a:ea typeface="Tahoma" pitchFamily="34" charset="0"/>
                <a:cs typeface="Tahoma" pitchFamily="34" charset="0"/>
              </a:rPr>
              <a:t>than by application</a:t>
            </a:r>
          </a:p>
        </p:txBody>
      </p:sp>
      <p:sp>
        <p:nvSpPr>
          <p:cNvPr id="5" name="Rectangle 4"/>
          <p:cNvSpPr>
            <a:spLocks noChangeArrowheads="1"/>
          </p:cNvSpPr>
          <p:nvPr/>
        </p:nvSpPr>
        <p:spPr bwMode="auto">
          <a:xfrm>
            <a:off x="685800" y="2388326"/>
            <a:ext cx="1676400" cy="685800"/>
          </a:xfrm>
          <a:prstGeom prst="rect">
            <a:avLst/>
          </a:prstGeom>
          <a:solidFill>
            <a:schemeClr val="accent5">
              <a:lumMod val="20000"/>
              <a:lumOff val="80000"/>
            </a:schemeClr>
          </a:solidFill>
          <a:ln w="12700" cap="sq">
            <a:solidFill>
              <a:schemeClr val="bg1"/>
            </a:solidFill>
            <a:miter lim="800000"/>
            <a:headEnd type="none" w="sm" len="sm"/>
            <a:tailEnd type="none" w="sm" len="sm"/>
          </a:ln>
          <a:effectLst/>
          <a:extLst/>
        </p:spPr>
        <p:txBody>
          <a:bodyPr wrap="none" anchor="ctr"/>
          <a:lstStyle/>
          <a:p>
            <a:pPr algn="ctr"/>
            <a:r>
              <a:rPr lang="en-US" altLang="en-US" sz="1200" dirty="0">
                <a:latin typeface="Tahoma" pitchFamily="34" charset="0"/>
                <a:ea typeface="Tahoma" pitchFamily="34" charset="0"/>
                <a:cs typeface="Tahoma" pitchFamily="34" charset="0"/>
              </a:rPr>
              <a:t>Equity</a:t>
            </a:r>
          </a:p>
          <a:p>
            <a:pPr algn="ctr"/>
            <a:r>
              <a:rPr lang="en-US" altLang="en-US" sz="1200" dirty="0">
                <a:latin typeface="Tahoma" pitchFamily="34" charset="0"/>
                <a:ea typeface="Tahoma" pitchFamily="34" charset="0"/>
                <a:cs typeface="Tahoma" pitchFamily="34" charset="0"/>
              </a:rPr>
              <a:t>Plans</a:t>
            </a:r>
          </a:p>
        </p:txBody>
      </p:sp>
      <p:sp>
        <p:nvSpPr>
          <p:cNvPr id="6" name="Rectangle 5"/>
          <p:cNvSpPr>
            <a:spLocks noChangeArrowheads="1"/>
          </p:cNvSpPr>
          <p:nvPr/>
        </p:nvSpPr>
        <p:spPr bwMode="auto">
          <a:xfrm>
            <a:off x="3429000" y="2781232"/>
            <a:ext cx="1606550" cy="350044"/>
          </a:xfrm>
          <a:prstGeom prst="rect">
            <a:avLst/>
          </a:prstGeom>
          <a:solidFill>
            <a:schemeClr val="accent5">
              <a:lumMod val="20000"/>
              <a:lumOff val="80000"/>
            </a:schemeClr>
          </a:solidFill>
          <a:ln w="12700" cap="sq">
            <a:solidFill>
              <a:schemeClr val="bg1"/>
            </a:solidFill>
            <a:miter lim="800000"/>
            <a:headEnd type="none" w="sm" len="sm"/>
            <a:tailEnd type="none" w="sm" len="sm"/>
          </a:ln>
          <a:effectLst/>
          <a:extLst/>
        </p:spPr>
        <p:txBody>
          <a:bodyPr wrap="none" anchor="ctr"/>
          <a:lstStyle/>
          <a:p>
            <a:pPr algn="ctr"/>
            <a:r>
              <a:rPr lang="en-US" altLang="en-US" sz="1200" dirty="0">
                <a:latin typeface="Tahoma" pitchFamily="34" charset="0"/>
                <a:ea typeface="Tahoma" pitchFamily="34" charset="0"/>
                <a:cs typeface="Tahoma" pitchFamily="34" charset="0"/>
              </a:rPr>
              <a:t>Shares</a:t>
            </a:r>
          </a:p>
        </p:txBody>
      </p:sp>
      <p:sp>
        <p:nvSpPr>
          <p:cNvPr id="7" name="Rectangle 6"/>
          <p:cNvSpPr>
            <a:spLocks noChangeArrowheads="1"/>
          </p:cNvSpPr>
          <p:nvPr/>
        </p:nvSpPr>
        <p:spPr bwMode="auto">
          <a:xfrm>
            <a:off x="6108340" y="2845526"/>
            <a:ext cx="1752600" cy="1257300"/>
          </a:xfrm>
          <a:prstGeom prst="rect">
            <a:avLst/>
          </a:prstGeom>
          <a:solidFill>
            <a:schemeClr val="accent5">
              <a:lumMod val="20000"/>
              <a:lumOff val="80000"/>
            </a:schemeClr>
          </a:solidFill>
          <a:ln w="12700" cap="sq">
            <a:solidFill>
              <a:schemeClr val="bg1"/>
            </a:solidFill>
            <a:miter lim="800000"/>
            <a:headEnd type="none" w="sm" len="sm"/>
            <a:tailEnd type="none" w="sm" len="sm"/>
          </a:ln>
          <a:effectLst/>
          <a:extLst/>
        </p:spPr>
        <p:txBody>
          <a:bodyPr wrap="none" anchor="ctr"/>
          <a:lstStyle/>
          <a:p>
            <a:pPr algn="ctr"/>
            <a:r>
              <a:rPr lang="en-US" altLang="en-US" sz="1200" dirty="0">
                <a:latin typeface="Tahoma" pitchFamily="34" charset="0"/>
                <a:ea typeface="Tahoma" pitchFamily="34" charset="0"/>
                <a:cs typeface="Tahoma" pitchFamily="34" charset="0"/>
              </a:rPr>
              <a:t>Customer</a:t>
            </a:r>
          </a:p>
          <a:p>
            <a:pPr algn="ctr"/>
            <a:r>
              <a:rPr lang="en-US" altLang="en-US" sz="1200" dirty="0">
                <a:latin typeface="Tahoma" pitchFamily="34" charset="0"/>
                <a:ea typeface="Tahoma" pitchFamily="34" charset="0"/>
                <a:cs typeface="Tahoma" pitchFamily="34" charset="0"/>
              </a:rPr>
              <a:t>financial</a:t>
            </a:r>
          </a:p>
          <a:p>
            <a:pPr algn="ctr"/>
            <a:r>
              <a:rPr lang="en-US" altLang="en-US" sz="1200" dirty="0">
                <a:latin typeface="Tahoma" pitchFamily="34" charset="0"/>
                <a:ea typeface="Tahoma" pitchFamily="34" charset="0"/>
                <a:cs typeface="Tahoma" pitchFamily="34" charset="0"/>
              </a:rPr>
              <a:t>information</a:t>
            </a:r>
          </a:p>
        </p:txBody>
      </p:sp>
      <p:sp>
        <p:nvSpPr>
          <p:cNvPr id="8" name="Rectangle 7"/>
          <p:cNvSpPr>
            <a:spLocks noChangeArrowheads="1"/>
          </p:cNvSpPr>
          <p:nvPr/>
        </p:nvSpPr>
        <p:spPr bwMode="auto">
          <a:xfrm>
            <a:off x="3429000" y="3702776"/>
            <a:ext cx="1606550" cy="316774"/>
          </a:xfrm>
          <a:prstGeom prst="rect">
            <a:avLst/>
          </a:prstGeom>
          <a:solidFill>
            <a:schemeClr val="accent5">
              <a:lumMod val="20000"/>
              <a:lumOff val="80000"/>
            </a:schemeClr>
          </a:solidFill>
          <a:ln w="12700" cap="sq">
            <a:solidFill>
              <a:schemeClr val="bg1"/>
            </a:solidFill>
            <a:miter lim="800000"/>
            <a:headEnd type="none" w="sm" len="sm"/>
            <a:tailEnd type="none" w="sm" len="sm"/>
          </a:ln>
          <a:effectLst/>
          <a:extLst/>
        </p:spPr>
        <p:txBody>
          <a:bodyPr wrap="none" anchor="ctr"/>
          <a:lstStyle/>
          <a:p>
            <a:pPr algn="ctr"/>
            <a:r>
              <a:rPr lang="en-US" altLang="en-US" sz="1200">
                <a:latin typeface="Tahoma" pitchFamily="34" charset="0"/>
                <a:ea typeface="Tahoma" pitchFamily="34" charset="0"/>
                <a:cs typeface="Tahoma" pitchFamily="34" charset="0"/>
              </a:rPr>
              <a:t>Savings</a:t>
            </a:r>
          </a:p>
        </p:txBody>
      </p:sp>
      <p:sp>
        <p:nvSpPr>
          <p:cNvPr id="9" name="Rectangle 8"/>
          <p:cNvSpPr>
            <a:spLocks noChangeArrowheads="1"/>
          </p:cNvSpPr>
          <p:nvPr/>
        </p:nvSpPr>
        <p:spPr bwMode="auto">
          <a:xfrm>
            <a:off x="685800" y="3302726"/>
            <a:ext cx="1676400" cy="400050"/>
          </a:xfrm>
          <a:prstGeom prst="rect">
            <a:avLst/>
          </a:prstGeom>
          <a:solidFill>
            <a:schemeClr val="accent5">
              <a:lumMod val="20000"/>
              <a:lumOff val="80000"/>
            </a:schemeClr>
          </a:solidFill>
          <a:ln w="12700" cap="sq">
            <a:solidFill>
              <a:schemeClr val="bg1"/>
            </a:solidFill>
            <a:miter lim="800000"/>
            <a:headEnd type="none" w="sm" len="sm"/>
            <a:tailEnd type="none" w="sm" len="sm"/>
          </a:ln>
          <a:effectLst/>
          <a:extLst/>
        </p:spPr>
        <p:txBody>
          <a:bodyPr wrap="none" anchor="ctr"/>
          <a:lstStyle/>
          <a:p>
            <a:pPr algn="ctr"/>
            <a:r>
              <a:rPr lang="en-US" altLang="en-US" sz="1200" dirty="0">
                <a:latin typeface="Tahoma" pitchFamily="34" charset="0"/>
                <a:ea typeface="Tahoma" pitchFamily="34" charset="0"/>
                <a:cs typeface="Tahoma" pitchFamily="34" charset="0"/>
              </a:rPr>
              <a:t>Insurance</a:t>
            </a:r>
          </a:p>
        </p:txBody>
      </p:sp>
      <p:sp>
        <p:nvSpPr>
          <p:cNvPr id="10" name="Rectangle 9"/>
          <p:cNvSpPr>
            <a:spLocks noChangeArrowheads="1"/>
          </p:cNvSpPr>
          <p:nvPr/>
        </p:nvSpPr>
        <p:spPr bwMode="auto">
          <a:xfrm>
            <a:off x="685800" y="3931376"/>
            <a:ext cx="1676400" cy="400050"/>
          </a:xfrm>
          <a:prstGeom prst="rect">
            <a:avLst/>
          </a:prstGeom>
          <a:solidFill>
            <a:schemeClr val="accent5">
              <a:lumMod val="20000"/>
              <a:lumOff val="80000"/>
            </a:schemeClr>
          </a:solidFill>
          <a:ln w="12700" cap="sq">
            <a:solidFill>
              <a:schemeClr val="bg1"/>
            </a:solidFill>
            <a:miter lim="800000"/>
            <a:headEnd type="none" w="sm" len="sm"/>
            <a:tailEnd type="none" w="sm" len="sm"/>
          </a:ln>
          <a:effectLst/>
          <a:extLst/>
        </p:spPr>
        <p:txBody>
          <a:bodyPr wrap="none" anchor="ctr"/>
          <a:lstStyle/>
          <a:p>
            <a:pPr algn="ctr"/>
            <a:r>
              <a:rPr lang="en-US" altLang="en-US" sz="1200" dirty="0">
                <a:latin typeface="Tahoma" pitchFamily="34" charset="0"/>
                <a:ea typeface="Tahoma" pitchFamily="34" charset="0"/>
                <a:cs typeface="Tahoma" pitchFamily="34" charset="0"/>
              </a:rPr>
              <a:t>Loans</a:t>
            </a:r>
          </a:p>
        </p:txBody>
      </p:sp>
      <p:sp>
        <p:nvSpPr>
          <p:cNvPr id="11" name="Text Box 10"/>
          <p:cNvSpPr txBox="1">
            <a:spLocks noChangeArrowheads="1"/>
          </p:cNvSpPr>
          <p:nvPr/>
        </p:nvSpPr>
        <p:spPr bwMode="auto">
          <a:xfrm>
            <a:off x="625521" y="1931126"/>
            <a:ext cx="13908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OLTP Applications</a:t>
            </a:r>
          </a:p>
        </p:txBody>
      </p:sp>
      <p:sp>
        <p:nvSpPr>
          <p:cNvPr id="12" name="Text Box 11"/>
          <p:cNvSpPr txBox="1">
            <a:spLocks noChangeArrowheads="1"/>
          </p:cNvSpPr>
          <p:nvPr/>
        </p:nvSpPr>
        <p:spPr bwMode="auto">
          <a:xfrm>
            <a:off x="5915277" y="1988276"/>
            <a:ext cx="19062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Data  </a:t>
            </a:r>
            <a:r>
              <a:rPr lang="en-US" altLang="en-US" sz="1200" dirty="0" smtClean="0">
                <a:latin typeface="Tahoma" pitchFamily="34" charset="0"/>
                <a:ea typeface="Tahoma" pitchFamily="34" charset="0"/>
                <a:cs typeface="Tahoma" pitchFamily="34" charset="0"/>
              </a:rPr>
              <a:t>Warehouse Subject</a:t>
            </a:r>
            <a:endParaRPr lang="en-US" altLang="en-US" sz="1200" dirty="0">
              <a:latin typeface="Tahoma" pitchFamily="34" charset="0"/>
              <a:ea typeface="Tahoma" pitchFamily="34" charset="0"/>
              <a:cs typeface="Tahoma" pitchFamily="34" charset="0"/>
            </a:endParaRPr>
          </a:p>
        </p:txBody>
      </p:sp>
      <p:cxnSp>
        <p:nvCxnSpPr>
          <p:cNvPr id="13" name="Straight Connector 12"/>
          <p:cNvCxnSpPr/>
          <p:nvPr/>
        </p:nvCxnSpPr>
        <p:spPr>
          <a:xfrm>
            <a:off x="2743200" y="1988276"/>
            <a:ext cx="0" cy="256467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10200" y="1988276"/>
            <a:ext cx="0" cy="256467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465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98833" y="145916"/>
            <a:ext cx="8599252" cy="492443"/>
          </a:xfrm>
          <a:prstGeom prst="rect">
            <a:avLst/>
          </a:prstGeom>
          <a:noFill/>
        </p:spPr>
        <p:txBody>
          <a:bodyPr wrap="square" rtlCol="0">
            <a:spAutoFit/>
          </a:bodyPr>
          <a:lstStyle/>
          <a:p>
            <a:r>
              <a:rPr lang="en-US" altLang="en-US" sz="2600" dirty="0" smtClean="0"/>
              <a:t>Integrated</a:t>
            </a:r>
            <a:endParaRPr lang="en-IN" altLang="en-US" sz="2600" dirty="0"/>
          </a:p>
        </p:txBody>
      </p:sp>
      <p:graphicFrame>
        <p:nvGraphicFramePr>
          <p:cNvPr id="30" name="Object 3"/>
          <p:cNvGraphicFramePr>
            <a:graphicFrameLocks noChangeAspect="1"/>
          </p:cNvGraphicFramePr>
          <p:nvPr/>
        </p:nvGraphicFramePr>
        <p:xfrm>
          <a:off x="6858000" y="952500"/>
          <a:ext cx="1144588" cy="3429000"/>
        </p:xfrm>
        <a:graphic>
          <a:graphicData uri="http://schemas.openxmlformats.org/presentationml/2006/ole">
            <mc:AlternateContent xmlns:mc="http://schemas.openxmlformats.org/markup-compatibility/2006">
              <mc:Choice xmlns:v="urn:schemas-microsoft-com:vml" Requires="v">
                <p:oleObj spid="_x0000_s1346" name="Clip" r:id="rId4" imgW="327028" imgH="974690" progId="">
                  <p:embed/>
                </p:oleObj>
              </mc:Choice>
              <mc:Fallback>
                <p:oleObj name="Clip" r:id="rId4" imgW="327028" imgH="97469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52500"/>
                        <a:ext cx="1144588"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4"/>
          <p:cNvGraphicFramePr>
            <a:graphicFrameLocks noChangeAspect="1"/>
          </p:cNvGraphicFramePr>
          <p:nvPr/>
        </p:nvGraphicFramePr>
        <p:xfrm>
          <a:off x="1066800" y="1066300"/>
          <a:ext cx="1027113" cy="762000"/>
        </p:xfrm>
        <a:graphic>
          <a:graphicData uri="http://schemas.openxmlformats.org/presentationml/2006/ole">
            <mc:AlternateContent xmlns:mc="http://schemas.openxmlformats.org/markup-compatibility/2006">
              <mc:Choice xmlns:v="urn:schemas-microsoft-com:vml" Requires="v">
                <p:oleObj spid="_x0000_s1347" name="Clip" r:id="rId6" imgW="327028" imgH="974690" progId="">
                  <p:embed/>
                </p:oleObj>
              </mc:Choice>
              <mc:Fallback>
                <p:oleObj name="Clip" r:id="rId6" imgW="327028" imgH="97469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b="75246"/>
                      <a:stretch>
                        <a:fillRect/>
                      </a:stretch>
                    </p:blipFill>
                    <p:spPr bwMode="auto">
                      <a:xfrm>
                        <a:off x="1066800" y="1066300"/>
                        <a:ext cx="1027113"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
          <p:cNvGraphicFramePr>
            <a:graphicFrameLocks noChangeAspect="1"/>
          </p:cNvGraphicFramePr>
          <p:nvPr/>
        </p:nvGraphicFramePr>
        <p:xfrm>
          <a:off x="1066800" y="1943100"/>
          <a:ext cx="1027113" cy="1066800"/>
        </p:xfrm>
        <a:graphic>
          <a:graphicData uri="http://schemas.openxmlformats.org/presentationml/2006/ole">
            <mc:AlternateContent xmlns:mc="http://schemas.openxmlformats.org/markup-compatibility/2006">
              <mc:Choice xmlns:v="urn:schemas-microsoft-com:vml" Requires="v">
                <p:oleObj spid="_x0000_s1348" name="Clip" r:id="rId7" imgW="327028" imgH="974690" progId="">
                  <p:embed/>
                </p:oleObj>
              </mc:Choice>
              <mc:Fallback>
                <p:oleObj name="Clip" r:id="rId7" imgW="327028" imgH="97469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24754" b="40588"/>
                      <a:stretch>
                        <a:fillRect/>
                      </a:stretch>
                    </p:blipFill>
                    <p:spPr bwMode="auto">
                      <a:xfrm>
                        <a:off x="1066800" y="1943100"/>
                        <a:ext cx="1027113"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6"/>
          <p:cNvGraphicFramePr>
            <a:graphicFrameLocks noChangeAspect="1"/>
          </p:cNvGraphicFramePr>
          <p:nvPr/>
        </p:nvGraphicFramePr>
        <p:xfrm>
          <a:off x="1066800" y="3177150"/>
          <a:ext cx="1027113" cy="1249363"/>
        </p:xfrm>
        <a:graphic>
          <a:graphicData uri="http://schemas.openxmlformats.org/presentationml/2006/ole">
            <mc:AlternateContent xmlns:mc="http://schemas.openxmlformats.org/markup-compatibility/2006">
              <mc:Choice xmlns:v="urn:schemas-microsoft-com:vml" Requires="v">
                <p:oleObj spid="_x0000_s1349" name="Clip" r:id="rId8" imgW="327028" imgH="974690" progId="">
                  <p:embed/>
                </p:oleObj>
              </mc:Choice>
              <mc:Fallback>
                <p:oleObj name="Clip" r:id="rId8" imgW="327028" imgH="97469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59412"/>
                      <a:stretch>
                        <a:fillRect/>
                      </a:stretch>
                    </p:blipFill>
                    <p:spPr bwMode="auto">
                      <a:xfrm>
                        <a:off x="1066800" y="3177150"/>
                        <a:ext cx="1027113" cy="124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 Box 7"/>
          <p:cNvSpPr txBox="1">
            <a:spLocks noChangeArrowheads="1"/>
          </p:cNvSpPr>
          <p:nvPr/>
        </p:nvSpPr>
        <p:spPr bwMode="auto">
          <a:xfrm>
            <a:off x="947058" y="4491353"/>
            <a:ext cx="16061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a:latin typeface="Tahoma" pitchFamily="34" charset="0"/>
                <a:ea typeface="Tahoma" pitchFamily="34" charset="0"/>
                <a:cs typeface="Tahoma" pitchFamily="34" charset="0"/>
              </a:rPr>
              <a:t>OLTP Applications</a:t>
            </a:r>
          </a:p>
        </p:txBody>
      </p:sp>
      <p:sp>
        <p:nvSpPr>
          <p:cNvPr id="35" name="Rectangle 8"/>
          <p:cNvSpPr>
            <a:spLocks noChangeArrowheads="1"/>
          </p:cNvSpPr>
          <p:nvPr/>
        </p:nvSpPr>
        <p:spPr bwMode="auto">
          <a:xfrm>
            <a:off x="2286000" y="1249375"/>
            <a:ext cx="1524000" cy="609600"/>
          </a:xfrm>
          <a:prstGeom prst="rect">
            <a:avLst/>
          </a:prstGeom>
          <a:noFill/>
          <a:ln>
            <a:noFill/>
          </a:ln>
          <a:effectLst>
            <a:prstShdw prst="shdw18" dist="17961" dir="13500000">
              <a:schemeClr val="tx2">
                <a:gamma/>
                <a:shade val="60000"/>
                <a:invGamma/>
              </a:schemeClr>
            </a:prstShdw>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p>
            <a:pPr algn="ctr"/>
            <a:r>
              <a:rPr lang="en-US" altLang="en-US" sz="1200" dirty="0">
                <a:latin typeface="Tahoma" pitchFamily="34" charset="0"/>
                <a:ea typeface="Tahoma" pitchFamily="34" charset="0"/>
                <a:cs typeface="Tahoma" pitchFamily="34" charset="0"/>
              </a:rPr>
              <a:t>Savings</a:t>
            </a:r>
          </a:p>
        </p:txBody>
      </p:sp>
      <p:sp>
        <p:nvSpPr>
          <p:cNvPr id="36" name="Rectangle 9"/>
          <p:cNvSpPr>
            <a:spLocks noChangeArrowheads="1"/>
          </p:cNvSpPr>
          <p:nvPr/>
        </p:nvSpPr>
        <p:spPr bwMode="auto">
          <a:xfrm>
            <a:off x="2286000" y="2392375"/>
            <a:ext cx="1524000" cy="762000"/>
          </a:xfrm>
          <a:prstGeom prst="rect">
            <a:avLst/>
          </a:prstGeom>
          <a:noFill/>
          <a:ln>
            <a:noFill/>
          </a:ln>
          <a:effectLst>
            <a:prstShdw prst="shdw18" dist="17961" dir="13500000">
              <a:schemeClr val="tx2">
                <a:gamma/>
                <a:shade val="60000"/>
                <a:invGamma/>
              </a:schemeClr>
            </a:prstShdw>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p>
            <a:pPr algn="ctr"/>
            <a:r>
              <a:rPr lang="en-US" altLang="en-US" sz="1200">
                <a:latin typeface="Tahoma" pitchFamily="34" charset="0"/>
                <a:ea typeface="Tahoma" pitchFamily="34" charset="0"/>
                <a:cs typeface="Tahoma" pitchFamily="34" charset="0"/>
              </a:rPr>
              <a:t>Current</a:t>
            </a:r>
          </a:p>
          <a:p>
            <a:pPr algn="ctr"/>
            <a:r>
              <a:rPr lang="en-US" altLang="en-US" sz="1200">
                <a:latin typeface="Tahoma" pitchFamily="34" charset="0"/>
                <a:ea typeface="Tahoma" pitchFamily="34" charset="0"/>
                <a:cs typeface="Tahoma" pitchFamily="34" charset="0"/>
              </a:rPr>
              <a:t>accounts</a:t>
            </a:r>
          </a:p>
        </p:txBody>
      </p:sp>
      <p:sp>
        <p:nvSpPr>
          <p:cNvPr id="37" name="Rectangle 10"/>
          <p:cNvSpPr>
            <a:spLocks noChangeArrowheads="1"/>
          </p:cNvSpPr>
          <p:nvPr/>
        </p:nvSpPr>
        <p:spPr bwMode="auto">
          <a:xfrm>
            <a:off x="2286000" y="3763975"/>
            <a:ext cx="1524000" cy="609600"/>
          </a:xfrm>
          <a:prstGeom prst="rect">
            <a:avLst/>
          </a:prstGeom>
          <a:noFill/>
          <a:ln>
            <a:noFill/>
          </a:ln>
          <a:effectLst>
            <a:prstShdw prst="shdw18" dist="17961" dir="13500000">
              <a:schemeClr val="tx2">
                <a:gamma/>
                <a:shade val="60000"/>
                <a:invGamma/>
              </a:schemeClr>
            </a:prstShdw>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p>
            <a:pPr algn="ctr"/>
            <a:r>
              <a:rPr lang="en-US" altLang="en-US" sz="1200">
                <a:latin typeface="Tahoma" pitchFamily="34" charset="0"/>
                <a:ea typeface="Tahoma" pitchFamily="34" charset="0"/>
                <a:cs typeface="Tahoma" pitchFamily="34" charset="0"/>
              </a:rPr>
              <a:t>Loans</a:t>
            </a:r>
          </a:p>
        </p:txBody>
      </p:sp>
      <p:sp>
        <p:nvSpPr>
          <p:cNvPr id="41" name="Text Box 15"/>
          <p:cNvSpPr txBox="1">
            <a:spLocks noChangeArrowheads="1"/>
          </p:cNvSpPr>
          <p:nvPr/>
        </p:nvSpPr>
        <p:spPr bwMode="auto">
          <a:xfrm>
            <a:off x="7016338" y="4508170"/>
            <a:ext cx="1306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Data Warehouse</a:t>
            </a:r>
          </a:p>
        </p:txBody>
      </p:sp>
      <p:sp>
        <p:nvSpPr>
          <p:cNvPr id="42" name="Text Box 16"/>
          <p:cNvSpPr txBox="1">
            <a:spLocks noChangeArrowheads="1"/>
          </p:cNvSpPr>
          <p:nvPr/>
        </p:nvSpPr>
        <p:spPr bwMode="auto">
          <a:xfrm>
            <a:off x="2427514" y="771896"/>
            <a:ext cx="41200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dirty="0">
                <a:solidFill>
                  <a:schemeClr val="accent4">
                    <a:lumMod val="50000"/>
                  </a:schemeClr>
                </a:solidFill>
                <a:latin typeface="Tahoma" pitchFamily="34" charset="0"/>
                <a:ea typeface="Tahoma" pitchFamily="34" charset="0"/>
                <a:cs typeface="Tahoma" pitchFamily="34" charset="0"/>
              </a:rPr>
              <a:t>Data on a given subject is defined and stored once.</a:t>
            </a:r>
          </a:p>
        </p:txBody>
      </p:sp>
      <p:sp>
        <p:nvSpPr>
          <p:cNvPr id="43" name="Text Box 17"/>
          <p:cNvSpPr txBox="1">
            <a:spLocks noChangeArrowheads="1"/>
          </p:cNvSpPr>
          <p:nvPr/>
        </p:nvSpPr>
        <p:spPr bwMode="auto">
          <a:xfrm>
            <a:off x="8084325" y="3270175"/>
            <a:ext cx="8354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Customer</a:t>
            </a:r>
          </a:p>
        </p:txBody>
      </p:sp>
      <p:cxnSp>
        <p:nvCxnSpPr>
          <p:cNvPr id="49" name="Straight Arrow Connector 48"/>
          <p:cNvCxnSpPr/>
          <p:nvPr/>
        </p:nvCxnSpPr>
        <p:spPr>
          <a:xfrm flipV="1">
            <a:off x="3648663" y="1579419"/>
            <a:ext cx="3108400" cy="7937"/>
          </a:xfrm>
          <a:prstGeom prst="straightConnector1">
            <a:avLst/>
          </a:prstGeom>
          <a:ln w="1270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3622929" y="2705596"/>
            <a:ext cx="3108400" cy="7937"/>
          </a:xfrm>
          <a:prstGeom prst="straightConnector1">
            <a:avLst/>
          </a:prstGeom>
          <a:ln w="1270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3587305" y="4059383"/>
            <a:ext cx="3108400" cy="7937"/>
          </a:xfrm>
          <a:prstGeom prst="straightConnector1">
            <a:avLst/>
          </a:prstGeom>
          <a:ln w="1270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87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98833" y="145916"/>
            <a:ext cx="8599252" cy="492443"/>
          </a:xfrm>
          <a:prstGeom prst="rect">
            <a:avLst/>
          </a:prstGeom>
          <a:noFill/>
        </p:spPr>
        <p:txBody>
          <a:bodyPr wrap="square" rtlCol="0">
            <a:spAutoFit/>
          </a:bodyPr>
          <a:lstStyle/>
          <a:p>
            <a:r>
              <a:rPr lang="en-US" altLang="en-US" sz="2600" dirty="0" smtClean="0"/>
              <a:t>Time-Variant</a:t>
            </a:r>
            <a:endParaRPr lang="en-IN" altLang="en-US" sz="2600" dirty="0"/>
          </a:p>
        </p:txBody>
      </p:sp>
      <p:sp>
        <p:nvSpPr>
          <p:cNvPr id="17" name="Text Box 3"/>
          <p:cNvSpPr txBox="1">
            <a:spLocks noChangeArrowheads="1"/>
          </p:cNvSpPr>
          <p:nvPr/>
        </p:nvSpPr>
        <p:spPr bwMode="auto">
          <a:xfrm>
            <a:off x="978724" y="1151906"/>
            <a:ext cx="601584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b="1" dirty="0">
                <a:latin typeface="Tahoma" pitchFamily="34" charset="0"/>
                <a:ea typeface="Tahoma" pitchFamily="34" charset="0"/>
                <a:cs typeface="Tahoma" pitchFamily="34" charset="0"/>
              </a:rPr>
              <a:t>Data is stored as a series of snapshots, each </a:t>
            </a:r>
            <a:r>
              <a:rPr lang="en-US" altLang="en-US" sz="1200" b="1" dirty="0" smtClean="0">
                <a:latin typeface="Tahoma" pitchFamily="34" charset="0"/>
                <a:ea typeface="Tahoma" pitchFamily="34" charset="0"/>
                <a:cs typeface="Tahoma" pitchFamily="34" charset="0"/>
              </a:rPr>
              <a:t>representing </a:t>
            </a:r>
            <a:r>
              <a:rPr lang="en-US" altLang="en-US" sz="1200" b="1" dirty="0">
                <a:latin typeface="Tahoma" pitchFamily="34" charset="0"/>
                <a:ea typeface="Tahoma" pitchFamily="34" charset="0"/>
                <a:cs typeface="Tahoma" pitchFamily="34" charset="0"/>
              </a:rPr>
              <a:t>a period of </a:t>
            </a:r>
            <a:r>
              <a:rPr lang="en-US" altLang="en-US" sz="1200" b="1" dirty="0" smtClean="0">
                <a:latin typeface="Tahoma" pitchFamily="34" charset="0"/>
                <a:ea typeface="Tahoma" pitchFamily="34" charset="0"/>
                <a:cs typeface="Tahoma" pitchFamily="34" charset="0"/>
              </a:rPr>
              <a:t>time…</a:t>
            </a:r>
            <a:endParaRPr lang="en-US" altLang="en-US" sz="1200" b="1" dirty="0">
              <a:latin typeface="Tahoma" pitchFamily="34" charset="0"/>
              <a:ea typeface="Tahoma" pitchFamily="34" charset="0"/>
              <a:cs typeface="Tahoma" pitchFamily="34"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3805266"/>
              </p:ext>
            </p:extLst>
          </p:nvPr>
        </p:nvGraphicFramePr>
        <p:xfrm>
          <a:off x="1102426" y="1833748"/>
          <a:ext cx="6338508" cy="1453345"/>
        </p:xfrm>
        <a:graphic>
          <a:graphicData uri="http://schemas.openxmlformats.org/drawingml/2006/table">
            <a:tbl>
              <a:tblPr firstRow="1" bandRow="1"/>
              <a:tblGrid>
                <a:gridCol w="2824272"/>
                <a:gridCol w="3514236"/>
              </a:tblGrid>
              <a:tr h="290669">
                <a:tc>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algn="ctr"/>
                      <a:r>
                        <a:rPr lang="en-US" sz="1200" dirty="0" smtClean="0">
                          <a:effectLst/>
                          <a:latin typeface="Tahoma" panose="020B0604030504040204" pitchFamily="34" charset="0"/>
                          <a:ea typeface="Tahoma" panose="020B0604030504040204" pitchFamily="34" charset="0"/>
                          <a:cs typeface="Tahoma" panose="020B0604030504040204" pitchFamily="34" charset="0"/>
                        </a:rPr>
                        <a:t>TIME</a:t>
                      </a:r>
                      <a:endParaRPr lang="en-US" sz="1200" b="1" dirty="0">
                        <a:solidFill>
                          <a:schemeClr val="bg1"/>
                        </a:solidFill>
                        <a:effectLst/>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333" rtl="0" eaLnBrk="1" latinLnBrk="0" hangingPunct="1">
                        <a:defRPr sz="1800" b="1" kern="1200">
                          <a:solidFill>
                            <a:schemeClr val="lt1"/>
                          </a:solidFill>
                          <a:latin typeface="Calibri"/>
                        </a:defRPr>
                      </a:lvl1pPr>
                      <a:lvl2pPr marL="457166" algn="l" defTabSz="914333" rtl="0" eaLnBrk="1" latinLnBrk="0" hangingPunct="1">
                        <a:defRPr sz="1800" b="1" kern="1200">
                          <a:solidFill>
                            <a:schemeClr val="lt1"/>
                          </a:solidFill>
                          <a:latin typeface="Calibri"/>
                        </a:defRPr>
                      </a:lvl2pPr>
                      <a:lvl3pPr marL="914333" algn="l" defTabSz="914333" rtl="0" eaLnBrk="1" latinLnBrk="0" hangingPunct="1">
                        <a:defRPr sz="1800" b="1" kern="1200">
                          <a:solidFill>
                            <a:schemeClr val="lt1"/>
                          </a:solidFill>
                          <a:latin typeface="Calibri"/>
                        </a:defRPr>
                      </a:lvl3pPr>
                      <a:lvl4pPr marL="1371498" algn="l" defTabSz="914333" rtl="0" eaLnBrk="1" latinLnBrk="0" hangingPunct="1">
                        <a:defRPr sz="1800" b="1" kern="1200">
                          <a:solidFill>
                            <a:schemeClr val="lt1"/>
                          </a:solidFill>
                          <a:latin typeface="Calibri"/>
                        </a:defRPr>
                      </a:lvl4pPr>
                      <a:lvl5pPr marL="1828664" algn="l" defTabSz="914333" rtl="0" eaLnBrk="1" latinLnBrk="0" hangingPunct="1">
                        <a:defRPr sz="1800" b="1" kern="1200">
                          <a:solidFill>
                            <a:schemeClr val="lt1"/>
                          </a:solidFill>
                          <a:latin typeface="Calibri"/>
                        </a:defRPr>
                      </a:lvl5pPr>
                      <a:lvl6pPr marL="2285829" algn="l" defTabSz="914333" rtl="0" eaLnBrk="1" latinLnBrk="0" hangingPunct="1">
                        <a:defRPr sz="1800" b="1" kern="1200">
                          <a:solidFill>
                            <a:schemeClr val="lt1"/>
                          </a:solidFill>
                          <a:latin typeface="Calibri"/>
                        </a:defRPr>
                      </a:lvl6pPr>
                      <a:lvl7pPr marL="2742995" algn="l" defTabSz="914333" rtl="0" eaLnBrk="1" latinLnBrk="0" hangingPunct="1">
                        <a:defRPr sz="1800" b="1" kern="1200">
                          <a:solidFill>
                            <a:schemeClr val="lt1"/>
                          </a:solidFill>
                          <a:latin typeface="Calibri"/>
                        </a:defRPr>
                      </a:lvl7pPr>
                      <a:lvl8pPr marL="3200160" algn="l" defTabSz="914333" rtl="0" eaLnBrk="1" latinLnBrk="0" hangingPunct="1">
                        <a:defRPr sz="1800" b="1" kern="1200">
                          <a:solidFill>
                            <a:schemeClr val="lt1"/>
                          </a:solidFill>
                          <a:latin typeface="Calibri"/>
                        </a:defRPr>
                      </a:lvl8pPr>
                      <a:lvl9pPr marL="3657326" algn="l" defTabSz="914333" rtl="0" eaLnBrk="1" latinLnBrk="0" hangingPunct="1">
                        <a:defRPr sz="1800" b="1" kern="1200">
                          <a:solidFill>
                            <a:schemeClr val="lt1"/>
                          </a:solidFill>
                          <a:latin typeface="Calibri"/>
                        </a:defRPr>
                      </a:lvl9p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DATA</a:t>
                      </a:r>
                      <a:endParaRPr lang="en-US" sz="1200" b="1" dirty="0">
                        <a:solidFill>
                          <a:schemeClr val="bg1"/>
                        </a:solidFill>
                        <a:latin typeface="Tahoma" pitchFamily="34" charset="0"/>
                        <a:ea typeface="Tahoma" pitchFamily="34" charset="0"/>
                        <a:cs typeface="Tahoma" pitchFamily="34" charset="0"/>
                      </a:endParaRPr>
                    </a:p>
                  </a:txBody>
                  <a:tcPr marL="105243" marR="105243" marT="52621" marB="52621"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290669">
                <a:tc>
                  <a:txBody>
                    <a:bodyPr/>
                    <a:lstStyle/>
                    <a:p>
                      <a:pPr algn="ctr" fontAlgn="b"/>
                      <a:r>
                        <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rPr>
                        <a:t>Jan-97</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algn="ctr" fontAlgn="b"/>
                      <a:r>
                        <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rPr>
                        <a:t>January</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r>
              <a:tr h="290669">
                <a:tc>
                  <a:txBody>
                    <a:bodyPr/>
                    <a:lstStyle/>
                    <a:p>
                      <a:pPr algn="ctr" fontAlgn="b"/>
                      <a:r>
                        <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rPr>
                        <a:t>Feb-97</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rPr>
                        <a:t>February</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290669">
                <a:tc>
                  <a:txBody>
                    <a:bodyPr/>
                    <a:lstStyle/>
                    <a:p>
                      <a:pPr algn="ctr" fontAlgn="b"/>
                      <a:r>
                        <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rPr>
                        <a:t>Mar-97</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ctr" fontAlgn="b"/>
                      <a:r>
                        <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rPr>
                        <a:t>March</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r>
              <a:tr h="290669">
                <a:tc>
                  <a:txBody>
                    <a:bodyPr/>
                    <a:lstStyle/>
                    <a:p>
                      <a:pPr algn="ctr" fontAlgn="b"/>
                      <a:r>
                        <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rPr>
                        <a:t>Jan-97</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lang="en-US" sz="1200" kern="1200" dirty="0">
                          <a:solidFill>
                            <a:schemeClr val="dk1"/>
                          </a:solidFill>
                          <a:latin typeface="Tahoma" panose="020B0604030504040204" pitchFamily="34" charset="0"/>
                          <a:ea typeface="Tahoma" panose="020B0604030504040204" pitchFamily="34" charset="0"/>
                          <a:cs typeface="Tahoma" panose="020B0604030504040204" pitchFamily="34" charset="0"/>
                        </a:rPr>
                        <a:t>January</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spTree>
    <p:extLst>
      <p:ext uri="{BB962C8B-B14F-4D97-AF65-F5344CB8AC3E}">
        <p14:creationId xmlns:p14="http://schemas.microsoft.com/office/powerpoint/2010/main" val="68591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8833" y="1394072"/>
            <a:ext cx="7983167" cy="2814856"/>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98833" y="145916"/>
            <a:ext cx="8599252" cy="492443"/>
          </a:xfrm>
          <a:prstGeom prst="rect">
            <a:avLst/>
          </a:prstGeom>
          <a:noFill/>
        </p:spPr>
        <p:txBody>
          <a:bodyPr wrap="square" rtlCol="0">
            <a:spAutoFit/>
          </a:bodyPr>
          <a:lstStyle/>
          <a:p>
            <a:r>
              <a:rPr lang="en-US" altLang="en-US" sz="2600" dirty="0" smtClean="0"/>
              <a:t>Non-Volatile</a:t>
            </a:r>
            <a:endParaRPr lang="en-IN" altLang="en-US" sz="2600" dirty="0" smtClean="0"/>
          </a:p>
        </p:txBody>
      </p:sp>
      <p:sp>
        <p:nvSpPr>
          <p:cNvPr id="17" name="Text Box 3"/>
          <p:cNvSpPr txBox="1">
            <a:spLocks noChangeArrowheads="1"/>
          </p:cNvSpPr>
          <p:nvPr/>
        </p:nvSpPr>
        <p:spPr bwMode="auto">
          <a:xfrm>
            <a:off x="978724" y="938150"/>
            <a:ext cx="601584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smtClean="0">
                <a:latin typeface="Tahoma" pitchFamily="34" charset="0"/>
                <a:ea typeface="Tahoma" pitchFamily="34" charset="0"/>
                <a:cs typeface="Tahoma" pitchFamily="34" charset="0"/>
              </a:rPr>
              <a:t>Typically data in the data warehouse is not updated or deleted.</a:t>
            </a:r>
            <a:endParaRPr lang="en-US" altLang="en-US" sz="1200" dirty="0">
              <a:latin typeface="Tahoma" pitchFamily="34" charset="0"/>
              <a:ea typeface="Tahoma" pitchFamily="34" charset="0"/>
              <a:cs typeface="Tahoma" pitchFamily="34" charset="0"/>
            </a:endParaRPr>
          </a:p>
        </p:txBody>
      </p:sp>
      <p:sp>
        <p:nvSpPr>
          <p:cNvPr id="5" name="AutoShape 3"/>
          <p:cNvSpPr>
            <a:spLocks noChangeArrowheads="1"/>
          </p:cNvSpPr>
          <p:nvPr/>
        </p:nvSpPr>
        <p:spPr bwMode="auto">
          <a:xfrm>
            <a:off x="773875" y="2038597"/>
            <a:ext cx="990600" cy="685800"/>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6" name="AutoShape 4"/>
          <p:cNvSpPr>
            <a:spLocks noChangeArrowheads="1"/>
          </p:cNvSpPr>
          <p:nvPr/>
        </p:nvSpPr>
        <p:spPr bwMode="auto">
          <a:xfrm>
            <a:off x="1993075" y="2038597"/>
            <a:ext cx="990600" cy="685800"/>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7" name="AutoShape 5"/>
          <p:cNvSpPr>
            <a:spLocks noChangeArrowheads="1"/>
          </p:cNvSpPr>
          <p:nvPr/>
        </p:nvSpPr>
        <p:spPr bwMode="auto">
          <a:xfrm>
            <a:off x="3212275" y="2038597"/>
            <a:ext cx="990600" cy="685800"/>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8" name="AutoShape 7"/>
          <p:cNvSpPr>
            <a:spLocks noChangeArrowheads="1"/>
          </p:cNvSpPr>
          <p:nvPr/>
        </p:nvSpPr>
        <p:spPr bwMode="auto">
          <a:xfrm>
            <a:off x="6869875" y="2114550"/>
            <a:ext cx="1219200" cy="685800"/>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9" name="Text Box 8"/>
          <p:cNvSpPr txBox="1">
            <a:spLocks noChangeArrowheads="1"/>
          </p:cNvSpPr>
          <p:nvPr/>
        </p:nvSpPr>
        <p:spPr bwMode="auto">
          <a:xfrm>
            <a:off x="934788" y="3422198"/>
            <a:ext cx="20488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a:latin typeface="Tahoma" pitchFamily="34" charset="0"/>
                <a:ea typeface="Tahoma" pitchFamily="34" charset="0"/>
                <a:cs typeface="Tahoma" pitchFamily="34" charset="0"/>
              </a:rPr>
              <a:t>Insert </a:t>
            </a:r>
            <a:r>
              <a:rPr lang="en-US" altLang="en-US" sz="1200" dirty="0" smtClean="0">
                <a:latin typeface="Tahoma" pitchFamily="34" charset="0"/>
                <a:ea typeface="Tahoma" pitchFamily="34" charset="0"/>
                <a:cs typeface="Tahoma" pitchFamily="34" charset="0"/>
              </a:rPr>
              <a:t> Update</a:t>
            </a:r>
            <a:r>
              <a:rPr lang="en-US" altLang="en-US" sz="1200" dirty="0">
                <a:latin typeface="Tahoma" pitchFamily="34" charset="0"/>
                <a:ea typeface="Tahoma" pitchFamily="34" charset="0"/>
                <a:cs typeface="Tahoma" pitchFamily="34" charset="0"/>
              </a:rPr>
              <a:t> </a:t>
            </a:r>
            <a:r>
              <a:rPr lang="en-US" altLang="en-US" sz="1200" dirty="0" smtClean="0">
                <a:latin typeface="Tahoma" pitchFamily="34" charset="0"/>
                <a:ea typeface="Tahoma" pitchFamily="34" charset="0"/>
                <a:cs typeface="Tahoma" pitchFamily="34" charset="0"/>
              </a:rPr>
              <a:t> Delete</a:t>
            </a:r>
            <a:endParaRPr lang="en-US" altLang="en-US" sz="1200" dirty="0">
              <a:latin typeface="Tahoma" pitchFamily="34" charset="0"/>
              <a:ea typeface="Tahoma" pitchFamily="34" charset="0"/>
              <a:cs typeface="Tahoma" pitchFamily="34" charset="0"/>
            </a:endParaRPr>
          </a:p>
        </p:txBody>
      </p:sp>
      <p:sp>
        <p:nvSpPr>
          <p:cNvPr id="10" name="Text Box 9"/>
          <p:cNvSpPr txBox="1">
            <a:spLocks noChangeArrowheads="1"/>
          </p:cNvSpPr>
          <p:nvPr/>
        </p:nvSpPr>
        <p:spPr bwMode="auto">
          <a:xfrm>
            <a:off x="3338002" y="3385561"/>
            <a:ext cx="524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Read</a:t>
            </a:r>
          </a:p>
        </p:txBody>
      </p:sp>
      <p:sp>
        <p:nvSpPr>
          <p:cNvPr id="11" name="Text Box 10"/>
          <p:cNvSpPr txBox="1">
            <a:spLocks noChangeArrowheads="1"/>
          </p:cNvSpPr>
          <p:nvPr/>
        </p:nvSpPr>
        <p:spPr bwMode="auto">
          <a:xfrm>
            <a:off x="7183123" y="3422198"/>
            <a:ext cx="524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Read</a:t>
            </a:r>
          </a:p>
        </p:txBody>
      </p:sp>
      <p:sp>
        <p:nvSpPr>
          <p:cNvPr id="12" name="Text Box 11"/>
          <p:cNvSpPr txBox="1">
            <a:spLocks noChangeArrowheads="1"/>
          </p:cNvSpPr>
          <p:nvPr/>
        </p:nvSpPr>
        <p:spPr bwMode="auto">
          <a:xfrm>
            <a:off x="1916875" y="1483827"/>
            <a:ext cx="9659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Operational</a:t>
            </a:r>
          </a:p>
        </p:txBody>
      </p:sp>
      <p:sp>
        <p:nvSpPr>
          <p:cNvPr id="13" name="Text Box 12"/>
          <p:cNvSpPr txBox="1">
            <a:spLocks noChangeArrowheads="1"/>
          </p:cNvSpPr>
          <p:nvPr/>
        </p:nvSpPr>
        <p:spPr bwMode="auto">
          <a:xfrm>
            <a:off x="7008064" y="1494651"/>
            <a:ext cx="9428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Warehouse</a:t>
            </a:r>
          </a:p>
        </p:txBody>
      </p:sp>
      <p:sp>
        <p:nvSpPr>
          <p:cNvPr id="14" name="Line 13"/>
          <p:cNvSpPr>
            <a:spLocks noChangeShapeType="1"/>
          </p:cNvSpPr>
          <p:nvPr/>
        </p:nvSpPr>
        <p:spPr bwMode="auto">
          <a:xfrm>
            <a:off x="1307275" y="2800597"/>
            <a:ext cx="0" cy="457200"/>
          </a:xfrm>
          <a:prstGeom prst="line">
            <a:avLst/>
          </a:prstGeom>
          <a:noFill/>
          <a:ln w="28575" cap="sq">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15" name="Line 14"/>
          <p:cNvSpPr>
            <a:spLocks noChangeShapeType="1"/>
          </p:cNvSpPr>
          <p:nvPr/>
        </p:nvSpPr>
        <p:spPr bwMode="auto">
          <a:xfrm>
            <a:off x="2526475" y="2800597"/>
            <a:ext cx="0" cy="457200"/>
          </a:xfrm>
          <a:prstGeom prst="line">
            <a:avLst/>
          </a:prstGeom>
          <a:noFill/>
          <a:ln w="28575" cap="sq">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16" name="Line 16"/>
          <p:cNvSpPr>
            <a:spLocks noChangeShapeType="1"/>
          </p:cNvSpPr>
          <p:nvPr/>
        </p:nvSpPr>
        <p:spPr bwMode="auto">
          <a:xfrm>
            <a:off x="1916875" y="2800597"/>
            <a:ext cx="0" cy="457200"/>
          </a:xfrm>
          <a:prstGeom prst="line">
            <a:avLst/>
          </a:prstGeom>
          <a:noFill/>
          <a:ln w="28575" cap="sq">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18" name="Line 18"/>
          <p:cNvSpPr>
            <a:spLocks noChangeShapeType="1"/>
          </p:cNvSpPr>
          <p:nvPr/>
        </p:nvSpPr>
        <p:spPr bwMode="auto">
          <a:xfrm>
            <a:off x="7479475" y="2800350"/>
            <a:ext cx="0" cy="5334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20" name="Line 19"/>
          <p:cNvSpPr>
            <a:spLocks noChangeShapeType="1"/>
          </p:cNvSpPr>
          <p:nvPr/>
        </p:nvSpPr>
        <p:spPr bwMode="auto">
          <a:xfrm>
            <a:off x="7708075" y="2800350"/>
            <a:ext cx="0" cy="5334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21" name="Line 20"/>
          <p:cNvSpPr>
            <a:spLocks noChangeShapeType="1"/>
          </p:cNvSpPr>
          <p:nvPr/>
        </p:nvSpPr>
        <p:spPr bwMode="auto">
          <a:xfrm>
            <a:off x="7250875" y="2800350"/>
            <a:ext cx="0" cy="5334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22" name="Line 21"/>
          <p:cNvSpPr>
            <a:spLocks noChangeShapeType="1"/>
          </p:cNvSpPr>
          <p:nvPr/>
        </p:nvSpPr>
        <p:spPr bwMode="auto">
          <a:xfrm>
            <a:off x="3669475" y="2724397"/>
            <a:ext cx="0" cy="533400"/>
          </a:xfrm>
          <a:prstGeom prst="line">
            <a:avLst/>
          </a:prstGeom>
          <a:noFill/>
          <a:ln w="28575" cap="sq">
            <a:solidFill>
              <a:srgbClr val="0070C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23" name="Text Box 22"/>
          <p:cNvSpPr txBox="1">
            <a:spLocks noChangeArrowheads="1"/>
          </p:cNvSpPr>
          <p:nvPr/>
        </p:nvSpPr>
        <p:spPr bwMode="auto">
          <a:xfrm>
            <a:off x="5193475" y="2419597"/>
            <a:ext cx="5100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Load</a:t>
            </a:r>
          </a:p>
        </p:txBody>
      </p:sp>
      <p:cxnSp>
        <p:nvCxnSpPr>
          <p:cNvPr id="26" name="Straight Arrow Connector 25"/>
          <p:cNvCxnSpPr/>
          <p:nvPr/>
        </p:nvCxnSpPr>
        <p:spPr>
          <a:xfrm>
            <a:off x="4239490" y="2363190"/>
            <a:ext cx="2553195" cy="1588"/>
          </a:xfrm>
          <a:prstGeom prst="straightConnector1">
            <a:avLst/>
          </a:prstGeom>
          <a:ln w="1270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204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98833" y="145916"/>
            <a:ext cx="8599252" cy="523220"/>
          </a:xfrm>
          <a:prstGeom prst="rect">
            <a:avLst/>
          </a:prstGeom>
          <a:noFill/>
        </p:spPr>
        <p:txBody>
          <a:bodyPr wrap="square" rtlCol="0">
            <a:spAutoFit/>
          </a:bodyPr>
          <a:lstStyle/>
          <a:p>
            <a:r>
              <a:rPr lang="en-US" altLang="en-US" sz="2600" dirty="0" smtClean="0"/>
              <a:t>Changing</a:t>
            </a:r>
            <a:r>
              <a:rPr lang="en-US" altLang="en-US" sz="2800" b="1" dirty="0" smtClean="0">
                <a:latin typeface="Tahoma" pitchFamily="34" charset="0"/>
                <a:ea typeface="Tahoma" pitchFamily="34" charset="0"/>
                <a:cs typeface="Tahoma" pitchFamily="34" charset="0"/>
              </a:rPr>
              <a:t> </a:t>
            </a:r>
            <a:r>
              <a:rPr lang="en-US" altLang="en-US" sz="2800" dirty="0" smtClean="0"/>
              <a:t>Data</a:t>
            </a:r>
            <a:endParaRPr lang="en-IN" altLang="en-US" sz="2800" dirty="0" smtClean="0"/>
          </a:p>
        </p:txBody>
      </p:sp>
      <p:sp>
        <p:nvSpPr>
          <p:cNvPr id="24" name="AutoShape 3"/>
          <p:cNvSpPr>
            <a:spLocks noChangeArrowheads="1"/>
          </p:cNvSpPr>
          <p:nvPr/>
        </p:nvSpPr>
        <p:spPr bwMode="auto">
          <a:xfrm>
            <a:off x="1110636" y="1189225"/>
            <a:ext cx="1088017" cy="949325"/>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25" name="AutoShape 4"/>
          <p:cNvSpPr>
            <a:spLocks noChangeArrowheads="1"/>
          </p:cNvSpPr>
          <p:nvPr/>
        </p:nvSpPr>
        <p:spPr bwMode="auto">
          <a:xfrm>
            <a:off x="1567836" y="960625"/>
            <a:ext cx="1088017" cy="949325"/>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27" name="AutoShape 5"/>
          <p:cNvSpPr>
            <a:spLocks noChangeArrowheads="1"/>
          </p:cNvSpPr>
          <p:nvPr/>
        </p:nvSpPr>
        <p:spPr bwMode="auto">
          <a:xfrm>
            <a:off x="2253636" y="1189225"/>
            <a:ext cx="1088017" cy="949325"/>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28" name="AutoShape 6"/>
          <p:cNvSpPr>
            <a:spLocks noChangeArrowheads="1"/>
          </p:cNvSpPr>
          <p:nvPr/>
        </p:nvSpPr>
        <p:spPr bwMode="auto">
          <a:xfrm>
            <a:off x="6999253" y="1147950"/>
            <a:ext cx="990600" cy="685800"/>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30" name="AutoShape 7"/>
          <p:cNvSpPr>
            <a:spLocks noChangeArrowheads="1"/>
          </p:cNvSpPr>
          <p:nvPr/>
        </p:nvSpPr>
        <p:spPr bwMode="auto">
          <a:xfrm>
            <a:off x="7075453" y="2038350"/>
            <a:ext cx="990600" cy="990600"/>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31" name="AutoShape 8"/>
          <p:cNvSpPr>
            <a:spLocks noChangeArrowheads="1"/>
          </p:cNvSpPr>
          <p:nvPr/>
        </p:nvSpPr>
        <p:spPr bwMode="auto">
          <a:xfrm>
            <a:off x="7075453" y="2647950"/>
            <a:ext cx="990600" cy="381000"/>
          </a:xfrm>
          <a:prstGeom prst="flowChartMagneticDisk">
            <a:avLst/>
          </a:prstGeom>
          <a:solidFill>
            <a:schemeClr val="tx2"/>
          </a:soli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32" name="AutoShape 9"/>
          <p:cNvSpPr>
            <a:spLocks noChangeArrowheads="1"/>
          </p:cNvSpPr>
          <p:nvPr/>
        </p:nvSpPr>
        <p:spPr bwMode="auto">
          <a:xfrm>
            <a:off x="7075453" y="3205350"/>
            <a:ext cx="990600" cy="1143000"/>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33" name="AutoShape 10"/>
          <p:cNvSpPr>
            <a:spLocks noChangeArrowheads="1"/>
          </p:cNvSpPr>
          <p:nvPr/>
        </p:nvSpPr>
        <p:spPr bwMode="auto">
          <a:xfrm>
            <a:off x="7075453" y="3738750"/>
            <a:ext cx="990600" cy="381000"/>
          </a:xfrm>
          <a:prstGeom prst="flowChartMagneticDisk">
            <a:avLst/>
          </a:prstGeom>
          <a:solidFill>
            <a:schemeClr val="tx2"/>
          </a:soli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34" name="AutoShape 11"/>
          <p:cNvSpPr>
            <a:spLocks noChangeArrowheads="1"/>
          </p:cNvSpPr>
          <p:nvPr/>
        </p:nvSpPr>
        <p:spPr bwMode="auto">
          <a:xfrm>
            <a:off x="7075453" y="4043550"/>
            <a:ext cx="990600" cy="304800"/>
          </a:xfrm>
          <a:prstGeom prst="flowChartMagneticDisk">
            <a:avLst/>
          </a:prstGeom>
          <a:solidFill>
            <a:schemeClr val="tx1"/>
          </a:solidFill>
          <a:ln>
            <a:noFill/>
          </a:ln>
          <a:effectLst>
            <a:prstShdw prst="shdw17" dist="17961" dir="2700000">
              <a:schemeClr val="tx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35" name="Text Box 12"/>
          <p:cNvSpPr txBox="1">
            <a:spLocks noChangeArrowheads="1"/>
          </p:cNvSpPr>
          <p:nvPr/>
        </p:nvSpPr>
        <p:spPr bwMode="auto">
          <a:xfrm>
            <a:off x="6759505" y="4514650"/>
            <a:ext cx="16224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Warehouse Database</a:t>
            </a:r>
          </a:p>
        </p:txBody>
      </p:sp>
      <p:sp>
        <p:nvSpPr>
          <p:cNvPr id="40" name="Line 17"/>
          <p:cNvSpPr>
            <a:spLocks noChangeShapeType="1"/>
          </p:cNvSpPr>
          <p:nvPr/>
        </p:nvSpPr>
        <p:spPr bwMode="auto">
          <a:xfrm>
            <a:off x="3377278" y="1605150"/>
            <a:ext cx="3581400" cy="0"/>
          </a:xfrm>
          <a:prstGeom prst="line">
            <a:avLst/>
          </a:prstGeom>
          <a:noFill/>
          <a:ln w="28575" cap="sq">
            <a:solidFill>
              <a:srgbClr val="0070C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41" name="Text Box 18"/>
          <p:cNvSpPr txBox="1">
            <a:spLocks noChangeArrowheads="1"/>
          </p:cNvSpPr>
          <p:nvPr/>
        </p:nvSpPr>
        <p:spPr bwMode="auto">
          <a:xfrm>
            <a:off x="3578128" y="1189225"/>
            <a:ext cx="115448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First time load</a:t>
            </a:r>
          </a:p>
        </p:txBody>
      </p:sp>
      <p:sp>
        <p:nvSpPr>
          <p:cNvPr id="42" name="Line 19"/>
          <p:cNvSpPr>
            <a:spLocks noChangeShapeType="1"/>
          </p:cNvSpPr>
          <p:nvPr/>
        </p:nvSpPr>
        <p:spPr bwMode="auto">
          <a:xfrm>
            <a:off x="3341653" y="2671950"/>
            <a:ext cx="3657600" cy="0"/>
          </a:xfrm>
          <a:prstGeom prst="line">
            <a:avLst/>
          </a:prstGeom>
          <a:noFill/>
          <a:ln w="28575" cap="sq">
            <a:solidFill>
              <a:srgbClr val="0070C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43" name="Line 20"/>
          <p:cNvSpPr>
            <a:spLocks noChangeShapeType="1"/>
          </p:cNvSpPr>
          <p:nvPr/>
        </p:nvSpPr>
        <p:spPr bwMode="auto">
          <a:xfrm>
            <a:off x="3341653" y="3891150"/>
            <a:ext cx="3657600" cy="0"/>
          </a:xfrm>
          <a:prstGeom prst="line">
            <a:avLst/>
          </a:prstGeom>
          <a:noFill/>
          <a:ln w="28575" cap="sq">
            <a:solidFill>
              <a:srgbClr val="0070C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b="1">
              <a:latin typeface="Tahoma" pitchFamily="34" charset="0"/>
              <a:ea typeface="Tahoma" pitchFamily="34" charset="0"/>
              <a:cs typeface="Tahoma" pitchFamily="34" charset="0"/>
            </a:endParaRPr>
          </a:p>
        </p:txBody>
      </p:sp>
      <p:sp>
        <p:nvSpPr>
          <p:cNvPr id="45" name="Text Box 22"/>
          <p:cNvSpPr txBox="1">
            <a:spLocks noChangeArrowheads="1"/>
          </p:cNvSpPr>
          <p:nvPr/>
        </p:nvSpPr>
        <p:spPr bwMode="auto">
          <a:xfrm>
            <a:off x="3859178" y="2256025"/>
            <a:ext cx="701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latin typeface="Tahoma" pitchFamily="34" charset="0"/>
                <a:ea typeface="Tahoma" pitchFamily="34" charset="0"/>
                <a:cs typeface="Tahoma" pitchFamily="34" charset="0"/>
              </a:rPr>
              <a:t>Refresh</a:t>
            </a:r>
          </a:p>
        </p:txBody>
      </p:sp>
      <p:sp>
        <p:nvSpPr>
          <p:cNvPr id="46" name="Text Box 23"/>
          <p:cNvSpPr txBox="1">
            <a:spLocks noChangeArrowheads="1"/>
          </p:cNvSpPr>
          <p:nvPr/>
        </p:nvSpPr>
        <p:spPr bwMode="auto">
          <a:xfrm>
            <a:off x="3782978" y="3399025"/>
            <a:ext cx="701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latin typeface="Tahoma" pitchFamily="34" charset="0"/>
                <a:ea typeface="Tahoma" pitchFamily="34" charset="0"/>
                <a:cs typeface="Tahoma" pitchFamily="34" charset="0"/>
              </a:rPr>
              <a:t>Refresh</a:t>
            </a:r>
          </a:p>
        </p:txBody>
      </p:sp>
      <p:sp>
        <p:nvSpPr>
          <p:cNvPr id="48" name="Text Box 25"/>
          <p:cNvSpPr txBox="1">
            <a:spLocks noChangeArrowheads="1"/>
          </p:cNvSpPr>
          <p:nvPr/>
        </p:nvSpPr>
        <p:spPr bwMode="auto">
          <a:xfrm>
            <a:off x="1262026" y="4446989"/>
            <a:ext cx="19832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a:latin typeface="Tahoma" pitchFamily="34" charset="0"/>
                <a:ea typeface="Tahoma" pitchFamily="34" charset="0"/>
                <a:cs typeface="Tahoma" pitchFamily="34" charset="0"/>
              </a:rPr>
              <a:t>Operational  </a:t>
            </a:r>
            <a:r>
              <a:rPr lang="en-US" altLang="en-US" sz="1200" dirty="0" smtClean="0">
                <a:latin typeface="Tahoma" pitchFamily="34" charset="0"/>
                <a:ea typeface="Tahoma" pitchFamily="34" charset="0"/>
                <a:cs typeface="Tahoma" pitchFamily="34" charset="0"/>
              </a:rPr>
              <a:t>Database</a:t>
            </a:r>
            <a:endParaRPr lang="en-US" altLang="en-US" sz="1200" dirty="0">
              <a:latin typeface="Tahoma" pitchFamily="34" charset="0"/>
              <a:ea typeface="Tahoma" pitchFamily="34" charset="0"/>
              <a:cs typeface="Tahoma" pitchFamily="34" charset="0"/>
            </a:endParaRPr>
          </a:p>
        </p:txBody>
      </p:sp>
      <p:sp>
        <p:nvSpPr>
          <p:cNvPr id="20" name="AutoShape 3"/>
          <p:cNvSpPr>
            <a:spLocks noChangeArrowheads="1"/>
          </p:cNvSpPr>
          <p:nvPr/>
        </p:nvSpPr>
        <p:spPr bwMode="auto">
          <a:xfrm>
            <a:off x="1065249" y="3284725"/>
            <a:ext cx="1088017" cy="949325"/>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21" name="AutoShape 4"/>
          <p:cNvSpPr>
            <a:spLocks noChangeArrowheads="1"/>
          </p:cNvSpPr>
          <p:nvPr/>
        </p:nvSpPr>
        <p:spPr bwMode="auto">
          <a:xfrm>
            <a:off x="1522449" y="3056125"/>
            <a:ext cx="1088017" cy="949325"/>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22" name="AutoShape 5"/>
          <p:cNvSpPr>
            <a:spLocks noChangeArrowheads="1"/>
          </p:cNvSpPr>
          <p:nvPr/>
        </p:nvSpPr>
        <p:spPr bwMode="auto">
          <a:xfrm>
            <a:off x="2208249" y="3284725"/>
            <a:ext cx="1088017" cy="949325"/>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23" name="AutoShape 3"/>
          <p:cNvSpPr>
            <a:spLocks noChangeArrowheads="1"/>
          </p:cNvSpPr>
          <p:nvPr/>
        </p:nvSpPr>
        <p:spPr bwMode="auto">
          <a:xfrm>
            <a:off x="1055653" y="2266950"/>
            <a:ext cx="1088017" cy="949325"/>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26" name="AutoShape 4"/>
          <p:cNvSpPr>
            <a:spLocks noChangeArrowheads="1"/>
          </p:cNvSpPr>
          <p:nvPr/>
        </p:nvSpPr>
        <p:spPr bwMode="auto">
          <a:xfrm>
            <a:off x="1512853" y="2038350"/>
            <a:ext cx="1088017" cy="949325"/>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
        <p:nvSpPr>
          <p:cNvPr id="36" name="AutoShape 5"/>
          <p:cNvSpPr>
            <a:spLocks noChangeArrowheads="1"/>
          </p:cNvSpPr>
          <p:nvPr/>
        </p:nvSpPr>
        <p:spPr bwMode="auto">
          <a:xfrm>
            <a:off x="2198653" y="2266950"/>
            <a:ext cx="1088017" cy="949325"/>
          </a:xfrm>
          <a:prstGeom prst="flowChartMagneticDisk">
            <a:avLst/>
          </a:prstGeom>
          <a:solidFill>
            <a:schemeClr val="accent4">
              <a:lumMod val="20000"/>
              <a:lumOff val="80000"/>
            </a:schemeClr>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12700" cap="sq">
                <a:solidFill>
                  <a:schemeClr val="tx1"/>
                </a:solidFill>
                <a:round/>
                <a:headEnd type="none" w="sm" len="sm"/>
                <a:tailEnd type="none" w="sm" len="sm"/>
              </a14:hiddenLine>
            </a:ext>
          </a:extLst>
        </p:spPr>
        <p:txBody>
          <a:bodyPr wrap="none" anchor="ctr"/>
          <a:lstStyle/>
          <a:p>
            <a:endParaRPr lang="en-US" sz="1200" b="1">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143514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Brain4ce_course_template.potx</Template>
  <TotalTime>0</TotalTime>
  <Words>1441</Words>
  <Application>Microsoft Office PowerPoint</Application>
  <PresentationFormat>On-screen Show (16:9)</PresentationFormat>
  <Paragraphs>280</Paragraphs>
  <Slides>33</Slides>
  <Notes>27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2" baseType="lpstr">
      <vt:lpstr>Arial</vt:lpstr>
      <vt:lpstr>Calibri</vt:lpstr>
      <vt:lpstr>Castellar</vt:lpstr>
      <vt:lpstr>Symbol</vt:lpstr>
      <vt:lpstr>Tahoma</vt:lpstr>
      <vt:lpstr>Times New Roman</vt:lpstr>
      <vt:lpstr>Brain4ce_course_template</vt:lpstr>
      <vt:lpstr>1_Brain4ce_course_template</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2010-05-03T20:57:59Z</dcterms:created>
  <dcterms:modified xsi:type="dcterms:W3CDTF">2015-09-08T07:44:21Z</dcterms:modified>
</cp:coreProperties>
</file>